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0" r:id="rId2"/>
    <p:sldId id="256" r:id="rId3"/>
    <p:sldId id="258" r:id="rId4"/>
    <p:sldId id="366" r:id="rId5"/>
    <p:sldId id="365" r:id="rId6"/>
    <p:sldId id="257" r:id="rId7"/>
    <p:sldId id="261" r:id="rId8"/>
    <p:sldId id="259" r:id="rId9"/>
    <p:sldId id="379" r:id="rId10"/>
    <p:sldId id="337" r:id="rId11"/>
    <p:sldId id="338" r:id="rId12"/>
    <p:sldId id="367" r:id="rId13"/>
    <p:sldId id="262" r:id="rId14"/>
    <p:sldId id="263" r:id="rId15"/>
    <p:sldId id="264" r:id="rId16"/>
    <p:sldId id="265" r:id="rId17"/>
    <p:sldId id="266" r:id="rId18"/>
    <p:sldId id="355" r:id="rId19"/>
    <p:sldId id="368" r:id="rId20"/>
    <p:sldId id="345" r:id="rId21"/>
    <p:sldId id="343" r:id="rId22"/>
    <p:sldId id="373" r:id="rId23"/>
    <p:sldId id="374" r:id="rId24"/>
    <p:sldId id="342" r:id="rId25"/>
    <p:sldId id="344" r:id="rId26"/>
    <p:sldId id="364" r:id="rId27"/>
    <p:sldId id="369" r:id="rId28"/>
    <p:sldId id="356" r:id="rId29"/>
    <p:sldId id="371" r:id="rId30"/>
    <p:sldId id="372" r:id="rId31"/>
    <p:sldId id="357" r:id="rId32"/>
    <p:sldId id="380" r:id="rId33"/>
    <p:sldId id="381" r:id="rId34"/>
    <p:sldId id="370" r:id="rId35"/>
    <p:sldId id="358" r:id="rId36"/>
    <p:sldId id="363" r:id="rId37"/>
    <p:sldId id="378" r:id="rId38"/>
    <p:sldId id="375" r:id="rId39"/>
    <p:sldId id="37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5FF"/>
    <a:srgbClr val="0000FF"/>
    <a:srgbClr val="1E1E1E"/>
    <a:srgbClr val="DDFFFF"/>
    <a:srgbClr val="E7E6E6"/>
    <a:srgbClr val="D8B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>
        <p:scale>
          <a:sx n="66" d="100"/>
          <a:sy n="66" d="100"/>
        </p:scale>
        <p:origin x="1380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3F104-276E-42D1-8F0E-71284BC37976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F4383-519E-4DA2-8FF2-A79427BD9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076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5AF1-E708-43C1-ABFA-584475F1660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64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F5AF1-E708-43C1-ABFA-584475F1660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5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7D878-7AA9-401B-9A0D-E0CE03D2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80C070-FAD3-427E-B53A-C45435612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8FC06C-5AE5-4C32-979C-8D5E79ED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6E34E-2EAF-4442-83B2-C54A9F1A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E17B96-BDC9-4B42-A5E5-19392C39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51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F253B-4255-4167-A5B8-BD5883F1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A6BBF5-F602-41A2-AE42-BF678B6ED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C56CCA-28DB-43A7-B848-6CCA5622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079E9D-A0E4-48EB-9A1C-16F394136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504294-EBDC-4F84-9EFC-959B01B2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86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2F4A8CA-5F6D-4BF5-94FE-30ED06827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DC5A497-7A76-4D61-A332-DE1896652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940463-2001-49EE-BB38-166A7FAE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1F2DD5-487E-4C03-BA7E-2AEF95F5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5053C8-7952-4CC9-9AD2-65234F64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2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7A61-16E6-4B9E-ADC3-84E812A69AB9}" type="datetime1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193530" y="206377"/>
            <a:ext cx="2743200" cy="365125"/>
          </a:xfrm>
        </p:spPr>
        <p:txBody>
          <a:bodyPr/>
          <a:lstStyle>
            <a:lvl1pPr>
              <a:defRPr sz="3200" b="1"/>
            </a:lvl1pPr>
          </a:lstStyle>
          <a:p>
            <a:fld id="{FDF661DA-110F-47C0-9928-CAEC930A25B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88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438D7-E7FA-4FD1-A82E-D05E3A1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12026-E42B-41C6-8807-0288303E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AD0451-C1D1-4B89-B2AE-BA8DABCF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8DE2CB-158A-4810-B2BB-D53AD970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96AD5-64D1-4CFD-87E8-C0465C8E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7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7E965-E00E-49BC-A190-8774DB50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8A45BF-486E-4F8B-8DD1-1A1FF1F3E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C401B-8327-49C8-ACBE-61A350D5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FE9085-1265-42A5-B330-57B629E4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BC9712-D35A-43EB-95DB-4985CD4C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25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FEE807-2E82-448E-8CA4-BE301147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1DFC3-9D46-4635-ABBC-21CA65895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23A733-0189-4617-AE6B-FD6BC178E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C75DA6-1C59-4547-A831-462CED9D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7532C1-4A53-43C1-ABB6-0A1B44BE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165E00-27A0-4BF0-A2AA-74354FAF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39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4B03E-4BC8-4272-AB82-87E8E20A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6C0900-3757-4E7B-A00F-223760BEB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23402A-35EE-4DC3-856A-96E244AE7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CF2A8D-D626-4C95-9D0C-E891ADB9F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C681E9-AA78-434D-9AB1-8AD5394DD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BBB5EE5-1E12-4C1A-90B8-8229829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280FF90-8BF2-42BF-9D40-3E8EB727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A47E500-DBD0-4897-BFA4-0BC5BC65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90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C13CA-BAF6-426D-A054-204F1380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062DE67-2DCC-4004-B7A7-0CEE9571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A19532E-CABA-464D-B796-5576965C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B183A2-A553-4C9C-B717-4DEB41C4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24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D274DC65-605F-4FBB-A563-B1B4A8070FA7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2843363568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D274DC65-605F-4FBB-A563-B1B4A8070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2D68682C-E058-4708-85DC-EAA484B4ADA0}"/>
              </a:ext>
            </a:extLst>
          </p:cNvPr>
          <p:cNvSpPr txBox="1"/>
          <p:nvPr userDrawn="1"/>
        </p:nvSpPr>
        <p:spPr>
          <a:xfrm>
            <a:off x="11285740" y="23910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fld id="{9F9F3591-E36F-49BE-8B2A-01C5AFA73BD4}" type="slidenum">
              <a:rPr lang="en-US" altLang="zh-TW" sz="28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4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AC8E0-7D2A-43E4-9F30-CA7446B6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1A072B-75F5-4F41-828E-D54EAEB1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14E235-D15A-4771-B278-C24CC1106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2728CA-2317-4225-8CC5-96302F5F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6E8BAD-BBCC-42F7-8CBB-B991153D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E5B0A1-1A8F-4A15-AC00-04B2CF38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73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5195F-F8D5-45FC-9C8F-8048FF0A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073E20E-9B06-4F17-BB5C-588D7C8CD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CE049D-E305-43FC-930C-2D1ADEB27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05BE14-4EE5-4778-9D23-081AF210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66BC2-2A06-44C7-A505-E9558035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1D978A-0D37-46E8-B410-A8360906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81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2F30864-7327-41F9-AFC0-7EDBAF11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41B6FF-E87D-45D9-A4BF-46876311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7CB0BA-07C9-4497-8D71-DF4C6190D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0138B-E432-44AC-9F98-8393B74427DD}" type="datetimeFigureOut">
              <a:rPr lang="zh-TW" altLang="en-US" smtClean="0"/>
              <a:t>2023/2/21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E7D31D-2998-47EE-85A6-CBD3C55F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AD8DD3-7D70-4FD2-BA1B-4297352A3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68C25-C7B5-4CD7-8B2A-2B9F3A090B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61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l.ucar.edu/Document/Tools/ncl_convert2nc.s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ncl.ucar.edu/Document/Manuals/Ref_Manual/NclFormatSupport.shtml#NetCDF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www.ncl.ucar.edu/Document/Functions/type_convert.shtml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ncl.ucar.edu/Document/Manuals/Ref_Manual/NclVariables.shtml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l.ucar.edu/Applications/list_ptypes.s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ncl.ucar.edu/Document/Graphics/Resourc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.png"/><Relationship Id="rId10" Type="http://schemas.openxmlformats.org/officeDocument/2006/relationships/hyperlink" Target="https://www.ncl.ucar.edu/gallery.shtml" TargetMode="External"/><Relationship Id="rId4" Type="http://schemas.microsoft.com/office/2017/06/relationships/model3d" Target="../media/model3d1.glb"/><Relationship Id="rId9" Type="http://schemas.openxmlformats.org/officeDocument/2006/relationships/hyperlink" Target="https://www.ncl.ucar.edu/Document/Graphics/Interface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hyperlink" Target="https://www.ncl.ucar.edu/Applications/mptick.s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hyperlink" Target="http://u.camdemy.com/course/1047/intro" TargetMode="Externa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17/06/relationships/model3d" Target="../media/model3d1.glb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GIF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白色背景】背景推薦：27張好看的白色背景圖下載- 天天瘋後製-Crazy-Tutorial">
            <a:extLst>
              <a:ext uri="{FF2B5EF4-FFF2-40B4-BE49-F238E27FC236}">
                <a16:creationId xmlns:a16="http://schemas.microsoft.com/office/drawing/2014/main" id="{9D537DD1-A652-43AB-BCD0-9E4D964AD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9942" r="1297" b="1097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F54D56D0-BE79-412B-B27D-3791DE344234}"/>
              </a:ext>
            </a:extLst>
          </p:cNvPr>
          <p:cNvSpPr/>
          <p:nvPr/>
        </p:nvSpPr>
        <p:spPr>
          <a:xfrm>
            <a:off x="4336869" y="1669869"/>
            <a:ext cx="3518262" cy="3518262"/>
          </a:xfrm>
          <a:prstGeom prst="ellipse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3E6693-FFC9-433D-B21F-602A98F11018}"/>
              </a:ext>
            </a:extLst>
          </p:cNvPr>
          <p:cNvSpPr txBox="1"/>
          <p:nvPr/>
        </p:nvSpPr>
        <p:spPr>
          <a:xfrm>
            <a:off x="5219798" y="1826160"/>
            <a:ext cx="17524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NCL</a:t>
            </a:r>
          </a:p>
          <a:p>
            <a:pPr algn="ctr"/>
            <a:r>
              <a:rPr lang="en-US" altLang="zh-TW" sz="4400" b="1" i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Class1</a:t>
            </a:r>
            <a:endParaRPr lang="zh-TW" altLang="en-US" sz="4400" b="1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1299526-7460-418E-956E-D76B177510B7}"/>
              </a:ext>
            </a:extLst>
          </p:cNvPr>
          <p:cNvCxnSpPr>
            <a:cxnSpLocks/>
            <a:stCxn id="4" idx="2"/>
            <a:endCxn id="4" idx="6"/>
          </p:cNvCxnSpPr>
          <p:nvPr/>
        </p:nvCxnSpPr>
        <p:spPr>
          <a:xfrm>
            <a:off x="4336869" y="3429000"/>
            <a:ext cx="35182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2">
            <a:extLst>
              <a:ext uri="{FF2B5EF4-FFF2-40B4-BE49-F238E27FC236}">
                <a16:creationId xmlns:a16="http://schemas.microsoft.com/office/drawing/2014/main" id="{D6319536-7BBC-4E05-BAC7-96569E841C00}"/>
              </a:ext>
            </a:extLst>
          </p:cNvPr>
          <p:cNvSpPr txBox="1"/>
          <p:nvPr/>
        </p:nvSpPr>
        <p:spPr>
          <a:xfrm>
            <a:off x="4969729" y="3559653"/>
            <a:ext cx="2252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b="1" i="1" dirty="0">
                <a:solidFill>
                  <a:srgbClr val="E7E6E6"/>
                </a:solidFill>
                <a:latin typeface="Times" charset="0"/>
                <a:ea typeface="Times" charset="0"/>
                <a:cs typeface="Times" charset="0"/>
              </a:rPr>
              <a:t>- 2023 / 02 / 23 -</a:t>
            </a:r>
          </a:p>
          <a:p>
            <a:pPr algn="ctr"/>
            <a:r>
              <a:rPr kumimoji="1" lang="en-US" altLang="zh-TW" sz="2800" b="1" i="1" dirty="0">
                <a:solidFill>
                  <a:srgbClr val="E7E6E6"/>
                </a:solidFill>
                <a:latin typeface="Times" charset="0"/>
                <a:ea typeface="Times" charset="0"/>
                <a:cs typeface="Times" charset="0"/>
              </a:rPr>
              <a:t>Speaker:</a:t>
            </a:r>
          </a:p>
          <a:p>
            <a:pPr algn="ctr"/>
            <a:r>
              <a:rPr kumimoji="1" lang="en-US" altLang="zh-TW" sz="2800" b="1" i="1" dirty="0">
                <a:solidFill>
                  <a:srgbClr val="E7E6E6"/>
                </a:solidFill>
                <a:latin typeface="Times" charset="0"/>
                <a:ea typeface="Times" charset="0"/>
                <a:cs typeface="Times" charset="0"/>
              </a:rPr>
              <a:t>Yu-Shen, Lin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9008A3D-746B-4837-B7F4-0B2FF772A3F8}"/>
              </a:ext>
            </a:extLst>
          </p:cNvPr>
          <p:cNvSpPr/>
          <p:nvPr/>
        </p:nvSpPr>
        <p:spPr>
          <a:xfrm>
            <a:off x="306804" y="4722321"/>
            <a:ext cx="1858144" cy="18581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2491EE6-5DDB-4812-BB2E-8925EE115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4" y="4822345"/>
            <a:ext cx="1858144" cy="16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「row major column major」的圖片搜尋結果">
            <a:extLst>
              <a:ext uri="{FF2B5EF4-FFF2-40B4-BE49-F238E27FC236}">
                <a16:creationId xmlns:a16="http://schemas.microsoft.com/office/drawing/2014/main" id="{2886ECED-31D8-4302-AD8D-7DA7F3FE5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8575" r="6370" b="53675"/>
          <a:stretch/>
        </p:blipFill>
        <p:spPr bwMode="auto">
          <a:xfrm>
            <a:off x="3978178" y="1488378"/>
            <a:ext cx="6921661" cy="170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83FD2EB-6175-4509-90FC-B65B1EB57BC4}"/>
              </a:ext>
            </a:extLst>
          </p:cNvPr>
          <p:cNvCxnSpPr/>
          <p:nvPr/>
        </p:nvCxnSpPr>
        <p:spPr>
          <a:xfrm>
            <a:off x="3839281" y="1835618"/>
            <a:ext cx="1921398" cy="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1792598-3261-4B16-867C-F223371CA8DC}"/>
              </a:ext>
            </a:extLst>
          </p:cNvPr>
          <p:cNvCxnSpPr/>
          <p:nvPr/>
        </p:nvCxnSpPr>
        <p:spPr>
          <a:xfrm>
            <a:off x="3839281" y="2322755"/>
            <a:ext cx="1921398" cy="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31A853B-DB52-4A6E-86BD-22800C0AC84A}"/>
              </a:ext>
            </a:extLst>
          </p:cNvPr>
          <p:cNvCxnSpPr/>
          <p:nvPr/>
        </p:nvCxnSpPr>
        <p:spPr>
          <a:xfrm>
            <a:off x="3839281" y="2820466"/>
            <a:ext cx="1921398" cy="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「row major column major」的圖片搜尋結果">
            <a:extLst>
              <a:ext uri="{FF2B5EF4-FFF2-40B4-BE49-F238E27FC236}">
                <a16:creationId xmlns:a16="http://schemas.microsoft.com/office/drawing/2014/main" id="{063A058D-E089-445F-BE3F-C2111BBA1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t="54288" r="6516" b="11043"/>
          <a:stretch/>
        </p:blipFill>
        <p:spPr bwMode="auto">
          <a:xfrm>
            <a:off x="3950054" y="3766896"/>
            <a:ext cx="6956386" cy="156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C15C85B-08DE-46ED-A91E-5465B66FA6AC}"/>
              </a:ext>
            </a:extLst>
          </p:cNvPr>
          <p:cNvCxnSpPr/>
          <p:nvPr/>
        </p:nvCxnSpPr>
        <p:spPr>
          <a:xfrm>
            <a:off x="4250996" y="3560965"/>
            <a:ext cx="11574" cy="1974443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FB1A2E1-0131-46D6-B806-466E0362222C}"/>
              </a:ext>
            </a:extLst>
          </p:cNvPr>
          <p:cNvCxnSpPr/>
          <p:nvPr/>
        </p:nvCxnSpPr>
        <p:spPr>
          <a:xfrm>
            <a:off x="4760282" y="3560965"/>
            <a:ext cx="11574" cy="1974443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484D618-01EB-4AF6-99C1-91D3FD3B612A}"/>
              </a:ext>
            </a:extLst>
          </p:cNvPr>
          <p:cNvCxnSpPr/>
          <p:nvPr/>
        </p:nvCxnSpPr>
        <p:spPr>
          <a:xfrm>
            <a:off x="5257994" y="3560965"/>
            <a:ext cx="11574" cy="1974443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B8AC89-4D51-4F6C-9B7C-A912D473655F}"/>
              </a:ext>
            </a:extLst>
          </p:cNvPr>
          <p:cNvSpPr txBox="1"/>
          <p:nvPr/>
        </p:nvSpPr>
        <p:spPr>
          <a:xfrm>
            <a:off x="1863110" y="5906576"/>
            <a:ext cx="846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n"/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But you would not “feel” something different when you’re using matrix…</a:t>
            </a:r>
            <a:endParaRPr lang="zh-TW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模型 19" descr="Office Projector">
                <a:extLst>
                  <a:ext uri="{FF2B5EF4-FFF2-40B4-BE49-F238E27FC236}">
                    <a16:creationId xmlns:a16="http://schemas.microsoft.com/office/drawing/2014/main" id="{A481DD62-784D-4D8D-B3AB-85D46C4A0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970935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模型 19" descr="Office Projector">
                <a:extLst>
                  <a:ext uri="{FF2B5EF4-FFF2-40B4-BE49-F238E27FC236}">
                    <a16:creationId xmlns:a16="http://schemas.microsoft.com/office/drawing/2014/main" id="{A481DD62-784D-4D8D-B3AB-85D46C4A0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33AF1CFC-70EE-461A-8279-480DB845F784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2A2D8470-31D5-4E36-945E-BE132848E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74" y="2051017"/>
            <a:ext cx="2078910" cy="5761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82945" tIns="41473" rIns="82945" bIns="4147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143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828675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244600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16589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1161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5733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0305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4877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725F5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NCL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997771E0-A3F9-4880-B6D6-FF2FC3D21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74" y="4271938"/>
            <a:ext cx="2078910" cy="576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82945" tIns="41473" rIns="82945" bIns="4147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143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828675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244600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16589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1161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5733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0305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4877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725F5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Fortran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BA3A14E-2608-4F86-AF2C-53393395C057}"/>
              </a:ext>
            </a:extLst>
          </p:cNvPr>
          <p:cNvGrpSpPr/>
          <p:nvPr/>
        </p:nvGrpSpPr>
        <p:grpSpPr>
          <a:xfrm>
            <a:off x="4183185" y="248284"/>
            <a:ext cx="3825629" cy="769798"/>
            <a:chOff x="3307674" y="291658"/>
            <a:chExt cx="3825629" cy="769798"/>
          </a:xfrm>
        </p:grpSpPr>
        <p:pic>
          <p:nvPicPr>
            <p:cNvPr id="25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95DBA546-A8A1-4487-B556-F888BF60C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2B3243E-FFB1-4022-AD5D-9E4C5FF9513B}"/>
                </a:ext>
              </a:extLst>
            </p:cNvPr>
            <p:cNvSpPr/>
            <p:nvPr/>
          </p:nvSpPr>
          <p:spPr>
            <a:xfrm>
              <a:off x="4220326" y="353391"/>
              <a:ext cx="29129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59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9C7F9FA2-BD31-490F-B7C8-2D0767917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327" y="1470700"/>
            <a:ext cx="2078910" cy="5761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82945" tIns="41473" rIns="82945" bIns="4147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143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828675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244600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16589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1161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5733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0305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4877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725F5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NCL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D90D891-87B6-4BA0-9930-5B45493C2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327" y="4489657"/>
            <a:ext cx="2078910" cy="576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82945" tIns="41473" rIns="82945" bIns="41473">
            <a:spAutoFit/>
          </a:bodyPr>
          <a:lstStyle>
            <a:lvl1pPr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143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828675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244600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1658938" defTabSz="828675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1161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5733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0305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487738" defTabSz="8286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725F5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Fortran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5A37611-FF69-4CF0-AFB0-B254B851F067}"/>
              </a:ext>
            </a:extLst>
          </p:cNvPr>
          <p:cNvSpPr txBox="1"/>
          <p:nvPr/>
        </p:nvSpPr>
        <p:spPr>
          <a:xfrm>
            <a:off x="1739123" y="2272546"/>
            <a:ext cx="1737318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(0,0)  22</a:t>
            </a:r>
          </a:p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(0,1)  28</a:t>
            </a:r>
          </a:p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(1,0)  49</a:t>
            </a:r>
          </a:p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(1,1)  64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CF3B004-58F2-4270-AC53-20A2873D6779}"/>
              </a:ext>
            </a:extLst>
          </p:cNvPr>
          <p:cNvSpPr txBox="1"/>
          <p:nvPr/>
        </p:nvSpPr>
        <p:spPr>
          <a:xfrm>
            <a:off x="1568327" y="5291503"/>
            <a:ext cx="2078910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22 28 49 64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721E5383-6590-4FE9-87B5-DF242FC9B7F4}"/>
              </a:ext>
            </a:extLst>
          </p:cNvPr>
          <p:cNvGrpSpPr/>
          <p:nvPr/>
        </p:nvGrpSpPr>
        <p:grpSpPr>
          <a:xfrm>
            <a:off x="496645" y="322279"/>
            <a:ext cx="2979796" cy="695803"/>
            <a:chOff x="633958" y="254080"/>
            <a:chExt cx="2979796" cy="69580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AAADCB7-8BB8-4F2A-A967-1102355B1AEA}"/>
                </a:ext>
              </a:extLst>
            </p:cNvPr>
            <p:cNvSpPr txBox="1"/>
            <p:nvPr/>
          </p:nvSpPr>
          <p:spPr>
            <a:xfrm>
              <a:off x="633958" y="254080"/>
              <a:ext cx="2979796" cy="385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zh-TW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Dimension varies faster for </a:t>
              </a:r>
              <a:endParaRPr lang="zh-TW" altLang="en-US" dirty="0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02AD2DF-5B2A-4AB4-B950-B01F1D89D36B}"/>
                </a:ext>
              </a:extLst>
            </p:cNvPr>
            <p:cNvCxnSpPr/>
            <p:nvPr/>
          </p:nvCxnSpPr>
          <p:spPr>
            <a:xfrm>
              <a:off x="1936592" y="765217"/>
              <a:ext cx="262116" cy="0"/>
            </a:xfrm>
            <a:prstGeom prst="line">
              <a:avLst/>
            </a:prstGeom>
            <a:ln w="57150"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1026EDB9-C9AE-4883-B1E7-679B2A819B89}"/>
                </a:ext>
              </a:extLst>
            </p:cNvPr>
            <p:cNvCxnSpPr/>
            <p:nvPr/>
          </p:nvCxnSpPr>
          <p:spPr>
            <a:xfrm>
              <a:off x="962174" y="765404"/>
              <a:ext cx="262116" cy="0"/>
            </a:xfrm>
            <a:prstGeom prst="line">
              <a:avLst/>
            </a:prstGeom>
            <a:ln w="57150">
              <a:solidFill>
                <a:srgbClr val="FFCC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C27A3A47-5F64-4CC6-A751-8E1878E80D22}"/>
                </a:ext>
              </a:extLst>
            </p:cNvPr>
            <p:cNvSpPr txBox="1"/>
            <p:nvPr/>
          </p:nvSpPr>
          <p:spPr>
            <a:xfrm>
              <a:off x="1270249" y="58055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</a:t>
              </a:r>
              <a:endParaRPr lang="zh-TW" altLang="en-US" dirty="0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06C41CBE-EAF4-426C-AB30-B50660F5B0D9}"/>
                </a:ext>
              </a:extLst>
            </p:cNvPr>
            <p:cNvSpPr txBox="1"/>
            <p:nvPr/>
          </p:nvSpPr>
          <p:spPr>
            <a:xfrm>
              <a:off x="2255589" y="580551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Fortran</a:t>
              </a:r>
              <a:endParaRPr lang="zh-TW" altLang="en-US" dirty="0"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06798F7-03B7-4EF3-8488-C30C8C18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0" t="6095" r="10787" b="46581"/>
          <a:stretch/>
        </p:blipFill>
        <p:spPr>
          <a:xfrm>
            <a:off x="4860630" y="1244903"/>
            <a:ext cx="5866932" cy="2680464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8" name="3D 模型 77" descr="Office Projector">
                <a:extLst>
                  <a:ext uri="{FF2B5EF4-FFF2-40B4-BE49-F238E27FC236}">
                    <a16:creationId xmlns:a16="http://schemas.microsoft.com/office/drawing/2014/main" id="{9283B053-235F-45A0-A8ED-0046038083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6603588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8" name="3D 模型 77" descr="Office Projector">
                <a:extLst>
                  <a:ext uri="{FF2B5EF4-FFF2-40B4-BE49-F238E27FC236}">
                    <a16:creationId xmlns:a16="http://schemas.microsoft.com/office/drawing/2014/main" id="{9283B053-235F-45A0-A8ED-004603808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文字方塊 78">
            <a:extLst>
              <a:ext uri="{FF2B5EF4-FFF2-40B4-BE49-F238E27FC236}">
                <a16:creationId xmlns:a16="http://schemas.microsoft.com/office/drawing/2014/main" id="{14102620-C4AE-4FC6-80F8-18A31C838BC1}"/>
              </a:ext>
            </a:extLst>
          </p:cNvPr>
          <p:cNvSpPr txBox="1"/>
          <p:nvPr/>
        </p:nvSpPr>
        <p:spPr>
          <a:xfrm>
            <a:off x="11285740" y="239109"/>
            <a:ext cx="52392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EEC9A631-CE24-475D-B753-A4AD73447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0" t="53418" r="10787" b="4000"/>
          <a:stretch/>
        </p:blipFill>
        <p:spPr>
          <a:xfrm>
            <a:off x="4860630" y="4150941"/>
            <a:ext cx="5866932" cy="2411858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12744CA6-18CE-48E7-8A19-21C230B747CA}"/>
              </a:ext>
            </a:extLst>
          </p:cNvPr>
          <p:cNvGrpSpPr/>
          <p:nvPr/>
        </p:nvGrpSpPr>
        <p:grpSpPr>
          <a:xfrm>
            <a:off x="4183185" y="248284"/>
            <a:ext cx="3825629" cy="769798"/>
            <a:chOff x="3307674" y="291658"/>
            <a:chExt cx="3825629" cy="769798"/>
          </a:xfrm>
        </p:grpSpPr>
        <p:pic>
          <p:nvPicPr>
            <p:cNvPr id="2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256917DB-6491-48E6-8418-1961B66F4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C4821A-6943-46C1-869E-1315F620A998}"/>
                </a:ext>
              </a:extLst>
            </p:cNvPr>
            <p:cNvSpPr/>
            <p:nvPr/>
          </p:nvSpPr>
          <p:spPr>
            <a:xfrm>
              <a:off x="4220326" y="353391"/>
              <a:ext cx="29129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Introduction</a:t>
              </a:r>
            </a:p>
          </p:txBody>
        </p:sp>
      </p:grp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7403D1D8-A764-43AD-9D8A-5BD65AD56E44}"/>
              </a:ext>
            </a:extLst>
          </p:cNvPr>
          <p:cNvSpPr/>
          <p:nvPr/>
        </p:nvSpPr>
        <p:spPr>
          <a:xfrm>
            <a:off x="9739423" y="2260202"/>
            <a:ext cx="627523" cy="610309"/>
          </a:xfrm>
          <a:custGeom>
            <a:avLst/>
            <a:gdLst>
              <a:gd name="connsiteX0" fmla="*/ 0 w 627523"/>
              <a:gd name="connsiteY0" fmla="*/ 47063 h 610309"/>
              <a:gd name="connsiteX1" fmla="*/ 627321 w 627523"/>
              <a:gd name="connsiteY1" fmla="*/ 47063 h 610309"/>
              <a:gd name="connsiteX2" fmla="*/ 74428 w 627523"/>
              <a:gd name="connsiteY2" fmla="*/ 536161 h 610309"/>
              <a:gd name="connsiteX3" fmla="*/ 606056 w 627523"/>
              <a:gd name="connsiteY3" fmla="*/ 599956 h 61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523" h="610309">
                <a:moveTo>
                  <a:pt x="0" y="47063"/>
                </a:moveTo>
                <a:cubicBezTo>
                  <a:pt x="307458" y="6305"/>
                  <a:pt x="614916" y="-34453"/>
                  <a:pt x="627321" y="47063"/>
                </a:cubicBezTo>
                <a:cubicBezTo>
                  <a:pt x="639726" y="128579"/>
                  <a:pt x="77972" y="444012"/>
                  <a:pt x="74428" y="536161"/>
                </a:cubicBezTo>
                <a:cubicBezTo>
                  <a:pt x="70884" y="628310"/>
                  <a:pt x="338470" y="614133"/>
                  <a:pt x="606056" y="599956"/>
                </a:cubicBezTo>
              </a:path>
            </a:pathLst>
          </a:custGeom>
          <a:noFill/>
          <a:ln w="57150">
            <a:solidFill>
              <a:schemeClr val="accent1">
                <a:shade val="50000"/>
                <a:alpha val="50000"/>
              </a:schemeClr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D78A97D-1FE3-4695-A01C-B0B332E9F43E}"/>
              </a:ext>
            </a:extLst>
          </p:cNvPr>
          <p:cNvSpPr/>
          <p:nvPr/>
        </p:nvSpPr>
        <p:spPr>
          <a:xfrm>
            <a:off x="9715547" y="4795284"/>
            <a:ext cx="666322" cy="574162"/>
          </a:xfrm>
          <a:custGeom>
            <a:avLst/>
            <a:gdLst>
              <a:gd name="connsiteX0" fmla="*/ 45141 w 666322"/>
              <a:gd name="connsiteY0" fmla="*/ 0 h 574162"/>
              <a:gd name="connsiteX1" fmla="*/ 55774 w 666322"/>
              <a:gd name="connsiteY1" fmla="*/ 574158 h 574162"/>
              <a:gd name="connsiteX2" fmla="*/ 598034 w 666322"/>
              <a:gd name="connsiteY2" fmla="*/ 10632 h 574162"/>
              <a:gd name="connsiteX3" fmla="*/ 640565 w 666322"/>
              <a:gd name="connsiteY3" fmla="*/ 574158 h 57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322" h="574162">
                <a:moveTo>
                  <a:pt x="45141" y="0"/>
                </a:moveTo>
                <a:cubicBezTo>
                  <a:pt x="4383" y="286193"/>
                  <a:pt x="-36375" y="572386"/>
                  <a:pt x="55774" y="574158"/>
                </a:cubicBezTo>
                <a:cubicBezTo>
                  <a:pt x="147923" y="575930"/>
                  <a:pt x="500569" y="10632"/>
                  <a:pt x="598034" y="10632"/>
                </a:cubicBezTo>
                <a:cubicBezTo>
                  <a:pt x="695499" y="10632"/>
                  <a:pt x="668032" y="292395"/>
                  <a:pt x="640565" y="574158"/>
                </a:cubicBezTo>
              </a:path>
            </a:pathLst>
          </a:custGeom>
          <a:noFill/>
          <a:ln w="57150">
            <a:solidFill>
              <a:schemeClr val="accent1">
                <a:shade val="50000"/>
                <a:alpha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7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1D7D5B5-AE2C-4657-BAC8-2B615E4745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25640DD-AB4F-4A6F-A922-341439F5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22" y="2762943"/>
            <a:ext cx="1951388" cy="13321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E60BBDA-6375-4139-8A58-B80386019842}"/>
              </a:ext>
            </a:extLst>
          </p:cNvPr>
          <p:cNvSpPr/>
          <p:nvPr/>
        </p:nvSpPr>
        <p:spPr>
          <a:xfrm>
            <a:off x="5122910" y="3044274"/>
            <a:ext cx="3594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NCL Operation</a:t>
            </a:r>
          </a:p>
        </p:txBody>
      </p:sp>
    </p:spTree>
    <p:extLst>
      <p:ext uri="{BB962C8B-B14F-4D97-AF65-F5344CB8AC3E}">
        <p14:creationId xmlns:p14="http://schemas.microsoft.com/office/powerpoint/2010/main" val="150848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06737096-2910-46C3-924F-078F4A2E45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253056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06737096-2910-46C3-924F-078F4A2E45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397FD33-5E28-4CBB-AA36-3FC070015216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BC362B-AEA1-4ECC-8043-A28BC6455B8C}"/>
              </a:ext>
            </a:extLst>
          </p:cNvPr>
          <p:cNvSpPr txBox="1"/>
          <p:nvPr/>
        </p:nvSpPr>
        <p:spPr>
          <a:xfrm>
            <a:off x="1062619" y="161108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Consider a variable T: 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EF912C-90EF-490A-A929-7F9FF85EEF34}"/>
              </a:ext>
            </a:extLst>
          </p:cNvPr>
          <p:cNvSpPr/>
          <p:nvPr/>
        </p:nvSpPr>
        <p:spPr>
          <a:xfrm>
            <a:off x="5165793" y="1980417"/>
            <a:ext cx="1870745" cy="610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T( : , : , : , : )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627579-952C-408D-AADB-194B5167249F}"/>
              </a:ext>
            </a:extLst>
          </p:cNvPr>
          <p:cNvSpPr/>
          <p:nvPr/>
        </p:nvSpPr>
        <p:spPr>
          <a:xfrm>
            <a:off x="3796869" y="2749384"/>
            <a:ext cx="3139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Dimension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→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 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1, 2, </a:t>
            </a:r>
            <a:r>
              <a:rPr lang="en-US" altLang="zh-TW" sz="2000" b="1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B6FF1-8F2A-4B5D-9C5C-ED6C8D823A25}"/>
              </a:ext>
            </a:extLst>
          </p:cNvPr>
          <p:cNvSpPr/>
          <p:nvPr/>
        </p:nvSpPr>
        <p:spPr>
          <a:xfrm>
            <a:off x="4365613" y="3484877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Varies </a:t>
            </a:r>
            <a:r>
              <a:rPr lang="en-GB" altLang="zh-TW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slowest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4B3459-64EC-4F7B-971D-F69E95776FF8}"/>
              </a:ext>
            </a:extLst>
          </p:cNvPr>
          <p:cNvSpPr/>
          <p:nvPr/>
        </p:nvSpPr>
        <p:spPr>
          <a:xfrm>
            <a:off x="6428764" y="3484877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Varies </a:t>
            </a:r>
            <a:r>
              <a:rPr lang="en-GB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fastest</a:t>
            </a:r>
            <a:endParaRPr lang="zh-TW" altLang="en-US" dirty="0">
              <a:solidFill>
                <a:srgbClr val="00B05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BAA8449-31B9-4EC5-9D6E-8856C0576B45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5172084" y="3149494"/>
            <a:ext cx="591154" cy="33538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C2F99DB-C3A1-49AD-9A38-8AF95F5EBE2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5692" y="3149494"/>
            <a:ext cx="554659" cy="335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5691B38-155B-4EA9-A08F-0160D6DE46F8}"/>
              </a:ext>
            </a:extLst>
          </p:cNvPr>
          <p:cNvSpPr/>
          <p:nvPr/>
        </p:nvSpPr>
        <p:spPr>
          <a:xfrm>
            <a:off x="7680228" y="2590716"/>
            <a:ext cx="387738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  <a:buClr>
                <a:srgbClr val="000000"/>
              </a:buClr>
              <a:buSzPct val="75000"/>
              <a:defRPr/>
            </a:pPr>
            <a:r>
              <a:rPr lang="en-GB" altLang="zh-TW" sz="2000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 T(time, lev, </a:t>
            </a:r>
            <a:r>
              <a:rPr lang="en-GB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lat</a:t>
            </a:r>
            <a:r>
              <a:rPr lang="en-GB" altLang="zh-TW" sz="2000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GB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</a:t>
            </a:r>
            <a:r>
              <a:rPr lang="en-GB" altLang="zh-TW" sz="2000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058C7B-C90D-476F-B3F0-4EEDBA417CC8}"/>
              </a:ext>
            </a:extLst>
          </p:cNvPr>
          <p:cNvSpPr/>
          <p:nvPr/>
        </p:nvSpPr>
        <p:spPr>
          <a:xfrm>
            <a:off x="2779389" y="4920679"/>
            <a:ext cx="6643550" cy="721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C00000"/>
                </a:solidFill>
              </a:rPr>
              <a:t>Array</a:t>
            </a:r>
            <a:r>
              <a:rPr lang="en-US" altLang="zh-TW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/>
              <a:t>is always the </a:t>
            </a:r>
            <a:r>
              <a:rPr lang="en-US" altLang="zh-TW" sz="2000" b="1" dirty="0">
                <a:solidFill>
                  <a:srgbClr val="C00000"/>
                </a:solidFill>
              </a:rPr>
              <a:t>fastest</a:t>
            </a:r>
            <a:r>
              <a:rPr lang="en-US" altLang="zh-TW" sz="2000" dirty="0"/>
              <a:t>, so don’t use do-loop if possible.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using lots of do-loops, try </a:t>
            </a:r>
            <a:r>
              <a:rPr lang="en-US" altLang="zh-TW" sz="2000" b="1" dirty="0">
                <a:solidFill>
                  <a:srgbClr val="C00000"/>
                </a:solidFill>
              </a:rPr>
              <a:t>Fortran</a:t>
            </a:r>
            <a:r>
              <a:rPr lang="en-US" altLang="zh-TW" sz="2000" dirty="0"/>
              <a:t> (left first) to boost.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63BE78-46D8-4858-834A-94A7B7A188BD}"/>
              </a:ext>
            </a:extLst>
          </p:cNvPr>
          <p:cNvSpPr txBox="1"/>
          <p:nvPr/>
        </p:nvSpPr>
        <p:spPr>
          <a:xfrm>
            <a:off x="2774225" y="5765242"/>
            <a:ext cx="66435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CC9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NCL</a:t>
            </a:r>
            <a:r>
              <a:rPr lang="zh-TW" altLang="en-US" b="1" dirty="0">
                <a:solidFill>
                  <a:srgbClr val="FFCC99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：</a:t>
            </a:r>
            <a:r>
              <a:rPr lang="en-US" altLang="zh-TW" b="1" dirty="0">
                <a:solidFill>
                  <a:srgbClr val="FFCC9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x(</a:t>
            </a:r>
            <a:r>
              <a:rPr lang="en-US" altLang="zh-TW" b="1" dirty="0" err="1">
                <a:solidFill>
                  <a:srgbClr val="FFCC9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time,lev,lat,lon</a:t>
            </a:r>
            <a:r>
              <a:rPr lang="en-US" altLang="zh-TW" b="1" dirty="0">
                <a:solidFill>
                  <a:srgbClr val="FFCC9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 </a:t>
            </a:r>
            <a:r>
              <a:rPr lang="en-US" altLang="zh-TW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&lt;==&gt;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b="1" dirty="0">
                <a:solidFill>
                  <a:srgbClr val="CCFFC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Fortran</a:t>
            </a:r>
            <a:r>
              <a:rPr lang="zh-TW" altLang="en-US" b="1" dirty="0">
                <a:solidFill>
                  <a:srgbClr val="CCFFCC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：</a:t>
            </a:r>
            <a:r>
              <a:rPr lang="en-US" altLang="zh-TW" b="1" dirty="0">
                <a:solidFill>
                  <a:srgbClr val="CCFFC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x(</a:t>
            </a:r>
            <a:r>
              <a:rPr lang="en-US" altLang="zh-TW" b="1" dirty="0" err="1">
                <a:solidFill>
                  <a:srgbClr val="CCFFC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lon,lat,lev,time</a:t>
            </a:r>
            <a:r>
              <a:rPr lang="en-US" altLang="zh-TW" b="1" dirty="0">
                <a:solidFill>
                  <a:srgbClr val="CCFFC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B006B86-B2A5-41D2-A85E-E8853EF0F66C}"/>
              </a:ext>
            </a:extLst>
          </p:cNvPr>
          <p:cNvSpPr/>
          <p:nvPr/>
        </p:nvSpPr>
        <p:spPr>
          <a:xfrm>
            <a:off x="5505545" y="4335817"/>
            <a:ext cx="1191237" cy="4613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Note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82FFAD4-3986-4C49-9096-F4D5151C1396}"/>
              </a:ext>
            </a:extLst>
          </p:cNvPr>
          <p:cNvGrpSpPr/>
          <p:nvPr/>
        </p:nvGrpSpPr>
        <p:grpSpPr>
          <a:xfrm>
            <a:off x="3939527" y="254080"/>
            <a:ext cx="4304927" cy="769798"/>
            <a:chOff x="3307674" y="291658"/>
            <a:chExt cx="4304927" cy="769798"/>
          </a:xfrm>
        </p:grpSpPr>
        <p:pic>
          <p:nvPicPr>
            <p:cNvPr id="26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C5002FC0-7897-455A-BD4F-30CD1F380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67517-87F7-4183-B59F-EEE96AF9A241}"/>
                </a:ext>
              </a:extLst>
            </p:cNvPr>
            <p:cNvSpPr/>
            <p:nvPr/>
          </p:nvSpPr>
          <p:spPr>
            <a:xfrm>
              <a:off x="4220326" y="353391"/>
              <a:ext cx="3392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09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3" grpId="0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F2699812-0A73-47E1-B7ED-C5AF6F86E8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6840831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F2699812-0A73-47E1-B7ED-C5AF6F86E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C652E83A-4D1E-415F-9F54-2DD9C760EF13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93323B-E04E-4D21-99F3-B390AE2BFCA2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Common syntax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B8F7017-D790-4F38-B357-4E3CA8AA2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69547"/>
              </p:ext>
            </p:extLst>
          </p:nvPr>
        </p:nvGraphicFramePr>
        <p:xfrm>
          <a:off x="750812" y="1609187"/>
          <a:ext cx="10690373" cy="46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756">
                  <a:extLst>
                    <a:ext uri="{9D8B030D-6E8A-4147-A177-3AD203B41FA5}">
                      <a16:colId xmlns:a16="http://schemas.microsoft.com/office/drawing/2014/main" val="2661215290"/>
                    </a:ext>
                  </a:extLst>
                </a:gridCol>
                <a:gridCol w="6652605">
                  <a:extLst>
                    <a:ext uri="{9D8B030D-6E8A-4147-A177-3AD203B41FA5}">
                      <a16:colId xmlns:a16="http://schemas.microsoft.com/office/drawing/2014/main" val="3055376826"/>
                    </a:ext>
                  </a:extLst>
                </a:gridCol>
                <a:gridCol w="2936012">
                  <a:extLst>
                    <a:ext uri="{9D8B030D-6E8A-4147-A177-3AD203B41FA5}">
                      <a16:colId xmlns:a16="http://schemas.microsoft.com/office/drawing/2014/main" val="3039038611"/>
                    </a:ext>
                  </a:extLst>
                </a:gridCol>
              </a:tblGrid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Symbol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Description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Example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17414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;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Begins a comment. Text on the right-hand side is ignored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64280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/; … ;/ 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Block comment. All text/lines bracketed are ignored (available in V6.4.0)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75577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=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Assignment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 = 0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08749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:=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Reassignment (available in V6.1.2)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 :=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42915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"…"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String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 = "model"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13631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(/.../)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Construct an array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 = (/ (/1,3/) , (/5,7/) /) ;2x2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18122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@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Create or reference attributes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X@_</a:t>
                      </a:r>
                      <a:r>
                        <a:rPr lang="en-US" altLang="zh-TW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FillValue</a:t>
                      </a:r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= -999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1123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!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Create or reference named dimensions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X!2 = "</a:t>
                      </a:r>
                      <a:r>
                        <a:rPr lang="en-US" altLang="zh-TW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lat</a:t>
                      </a:r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"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901105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&amp;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Create or reference a coordinate variable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X&amp;lat</a:t>
                      </a:r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= </a:t>
                      </a:r>
                      <a:r>
                        <a:rPr lang="en-US" altLang="zh-TW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rlat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042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D963277D-0FD0-45D6-A58E-AE80D415C426}"/>
              </a:ext>
            </a:extLst>
          </p:cNvPr>
          <p:cNvGrpSpPr/>
          <p:nvPr/>
        </p:nvGrpSpPr>
        <p:grpSpPr>
          <a:xfrm>
            <a:off x="3939527" y="254080"/>
            <a:ext cx="4304927" cy="769798"/>
            <a:chOff x="3307674" y="291658"/>
            <a:chExt cx="4304927" cy="769798"/>
          </a:xfrm>
        </p:grpSpPr>
        <p:pic>
          <p:nvPicPr>
            <p:cNvPr id="1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980F333C-8922-40AD-AC52-76E0C7477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9FE22FF-A7EF-44B8-BAF0-10370728D205}"/>
                </a:ext>
              </a:extLst>
            </p:cNvPr>
            <p:cNvSpPr/>
            <p:nvPr/>
          </p:nvSpPr>
          <p:spPr>
            <a:xfrm>
              <a:off x="4220326" y="353391"/>
              <a:ext cx="3392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54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F2ED22E-E656-40A7-9B9E-19BDAE80F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2787"/>
              </p:ext>
            </p:extLst>
          </p:nvPr>
        </p:nvGraphicFramePr>
        <p:xfrm>
          <a:off x="750812" y="1609187"/>
          <a:ext cx="10690373" cy="370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756">
                  <a:extLst>
                    <a:ext uri="{9D8B030D-6E8A-4147-A177-3AD203B41FA5}">
                      <a16:colId xmlns:a16="http://schemas.microsoft.com/office/drawing/2014/main" val="2661215290"/>
                    </a:ext>
                  </a:extLst>
                </a:gridCol>
                <a:gridCol w="7206143">
                  <a:extLst>
                    <a:ext uri="{9D8B030D-6E8A-4147-A177-3AD203B41FA5}">
                      <a16:colId xmlns:a16="http://schemas.microsoft.com/office/drawing/2014/main" val="3055376826"/>
                    </a:ext>
                  </a:extLst>
                </a:gridCol>
                <a:gridCol w="2382474">
                  <a:extLst>
                    <a:ext uri="{9D8B030D-6E8A-4147-A177-3AD203B41FA5}">
                      <a16:colId xmlns:a16="http://schemas.microsoft.com/office/drawing/2014/main" val="3039038611"/>
                    </a:ext>
                  </a:extLst>
                </a:gridCol>
              </a:tblGrid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Symbol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Description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Example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17414"/>
                  </a:ext>
                </a:extLst>
              </a:tr>
              <a:tr h="46322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: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Used for a range subscript selection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T( 0:20, 5 )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64280"/>
                  </a:ext>
                </a:extLst>
              </a:tr>
              <a:tr h="463222">
                <a:tc vMerge="1">
                  <a:txBody>
                    <a:bodyPr/>
                    <a:lstStyle/>
                    <a:p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Can be reversed using a negative stride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T( ::-1, ::-1 )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75577"/>
                  </a:ext>
                </a:extLst>
              </a:tr>
              <a:tr h="463222">
                <a:tc vMerge="1">
                  <a:txBody>
                    <a:bodyPr/>
                    <a:lstStyle/>
                    <a:p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Can be subsampled using a positive stride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T( ::2, 20:90:2 )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08749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{...}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Used for coordinate subscripting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 = t( {-5:5}, : )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42915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|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Used as a separator for named dimensions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 = t( </a:t>
                      </a:r>
                      <a:r>
                        <a:rPr lang="en-US" altLang="zh-TW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lon</a:t>
                      </a:r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|: , </a:t>
                      </a:r>
                      <a:r>
                        <a:rPr lang="en-US" altLang="zh-TW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lat</a:t>
                      </a:r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|: )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13631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\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Continue statement for spanning multiple lines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18122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+</a:t>
                      </a:r>
                      <a:endParaRPr lang="zh-TW" altLang="en-US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String concatenation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tm = M+"_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TaiESM1"</a:t>
                      </a:r>
                      <a:endParaRPr lang="zh-TW" altLang="en-US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0632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DFEAA76F-B1BC-454D-9565-3B5D2CE97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9134732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DFEAA76F-B1BC-454D-9565-3B5D2CE97C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F933B89-3B2E-49DE-B269-3CD29761E1A9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DF1DAB-98AF-4541-9AF4-4507DC25BE82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Common syntax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10F185F-3AFB-4118-97AE-14B3758AE70B}"/>
              </a:ext>
            </a:extLst>
          </p:cNvPr>
          <p:cNvGrpSpPr/>
          <p:nvPr/>
        </p:nvGrpSpPr>
        <p:grpSpPr>
          <a:xfrm>
            <a:off x="3939527" y="254080"/>
            <a:ext cx="4304927" cy="769798"/>
            <a:chOff x="3307674" y="291658"/>
            <a:chExt cx="4304927" cy="769798"/>
          </a:xfrm>
        </p:grpSpPr>
        <p:pic>
          <p:nvPicPr>
            <p:cNvPr id="11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E864245D-498B-467B-9E8F-DF29861E0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E86C912-1547-4E0E-94C6-86FD9BD92C65}"/>
                </a:ext>
              </a:extLst>
            </p:cNvPr>
            <p:cNvSpPr/>
            <p:nvPr/>
          </p:nvSpPr>
          <p:spPr>
            <a:xfrm>
              <a:off x="4220326" y="353391"/>
              <a:ext cx="3392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62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FBF8086E-FDAB-4208-9678-39B9999F6C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045160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FBF8086E-FDAB-4208-9678-39B9999F6C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40A74D6A-81CA-4DFC-8987-BBE40B280BE7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44F048-63DD-4F19-8D32-5034657EA018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Expressions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FE8622C-E34E-4C79-8797-6C9F91AB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14497"/>
              </p:ext>
            </p:extLst>
          </p:nvPr>
        </p:nvGraphicFramePr>
        <p:xfrm>
          <a:off x="750812" y="1609187"/>
          <a:ext cx="10690372" cy="46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593">
                  <a:extLst>
                    <a:ext uri="{9D8B030D-6E8A-4147-A177-3AD203B41FA5}">
                      <a16:colId xmlns:a16="http://schemas.microsoft.com/office/drawing/2014/main" val="2661215290"/>
                    </a:ext>
                  </a:extLst>
                </a:gridCol>
                <a:gridCol w="2672593">
                  <a:extLst>
                    <a:ext uri="{9D8B030D-6E8A-4147-A177-3AD203B41FA5}">
                      <a16:colId xmlns:a16="http://schemas.microsoft.com/office/drawing/2014/main" val="3055376826"/>
                    </a:ext>
                  </a:extLst>
                </a:gridCol>
                <a:gridCol w="2672593">
                  <a:extLst>
                    <a:ext uri="{9D8B030D-6E8A-4147-A177-3AD203B41FA5}">
                      <a16:colId xmlns:a16="http://schemas.microsoft.com/office/drawing/2014/main" val="1895510631"/>
                    </a:ext>
                  </a:extLst>
                </a:gridCol>
                <a:gridCol w="2672593">
                  <a:extLst>
                    <a:ext uri="{9D8B030D-6E8A-4147-A177-3AD203B41FA5}">
                      <a16:colId xmlns:a16="http://schemas.microsoft.com/office/drawing/2014/main" val="3039038611"/>
                    </a:ext>
                  </a:extLst>
                </a:gridCol>
              </a:tblGrid>
              <a:tr h="46322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Algebraic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Logical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17414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+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Addition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.lt.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Less than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64280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Subtraction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.le.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Less than or equal to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75577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*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Multiplication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gt.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Greater than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08749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^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Exponent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.ne.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Not equal 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42915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/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Division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.eq.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Equal to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13631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%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Modulus, integers only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.and.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And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18122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#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Matrix multiply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.or.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Or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1123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&gt;, &lt;</a:t>
                      </a:r>
                      <a:endParaRPr lang="zh-TW" altLang="en-US" sz="20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Greater than, less than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</a:t>
                      </a:r>
                      <a:r>
                        <a:rPr lang="en-US" altLang="zh-TW" sz="1800" b="1" dirty="0" err="1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xor</a:t>
                      </a:r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Exclusive or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95505"/>
                  </a:ext>
                </a:extLst>
              </a:tr>
              <a:tr h="463222">
                <a:tc gridSpan="2"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.not.</a:t>
                      </a:r>
                      <a:endParaRPr lang="zh-TW" altLang="en-US" sz="1800" b="1" dirty="0">
                        <a:solidFill>
                          <a:srgbClr val="0070C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Not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901105"/>
                  </a:ext>
                </a:extLst>
              </a:tr>
            </a:tbl>
          </a:graphicData>
        </a:graphic>
      </p:graphicFrame>
      <p:grpSp>
        <p:nvGrpSpPr>
          <p:cNvPr id="12" name="群組 11">
            <a:extLst>
              <a:ext uri="{FF2B5EF4-FFF2-40B4-BE49-F238E27FC236}">
                <a16:creationId xmlns:a16="http://schemas.microsoft.com/office/drawing/2014/main" id="{1B9DED86-9BB3-4F12-80F9-680DE6D2890B}"/>
              </a:ext>
            </a:extLst>
          </p:cNvPr>
          <p:cNvGrpSpPr/>
          <p:nvPr/>
        </p:nvGrpSpPr>
        <p:grpSpPr>
          <a:xfrm>
            <a:off x="3939527" y="254080"/>
            <a:ext cx="4304927" cy="769798"/>
            <a:chOff x="3307674" y="291658"/>
            <a:chExt cx="4304927" cy="769798"/>
          </a:xfrm>
        </p:grpSpPr>
        <p:pic>
          <p:nvPicPr>
            <p:cNvPr id="1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7BC91A47-6073-4F51-BB78-D031DE0F7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5AFD56C-37C6-46E0-9730-AC10FE33CE07}"/>
                </a:ext>
              </a:extLst>
            </p:cNvPr>
            <p:cNvSpPr/>
            <p:nvPr/>
          </p:nvSpPr>
          <p:spPr>
            <a:xfrm>
              <a:off x="4220326" y="353391"/>
              <a:ext cx="3392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8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18812048-0B0C-44C3-A8A1-3BE4FFB39E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2587967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18812048-0B0C-44C3-A8A1-3BE4FFB39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4CAC99F-AE8D-40E8-81CE-F4121994878E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70F284-8487-427B-99D7-E24B7EA1C959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Loop/if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7D92D9-FB5F-45B6-8A99-1DC9B7DBE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2896"/>
              </p:ext>
            </p:extLst>
          </p:nvPr>
        </p:nvGraphicFramePr>
        <p:xfrm>
          <a:off x="1242244" y="1609188"/>
          <a:ext cx="9707510" cy="4590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3755">
                  <a:extLst>
                    <a:ext uri="{9D8B030D-6E8A-4147-A177-3AD203B41FA5}">
                      <a16:colId xmlns:a16="http://schemas.microsoft.com/office/drawing/2014/main" val="2661215290"/>
                    </a:ext>
                  </a:extLst>
                </a:gridCol>
                <a:gridCol w="4853755">
                  <a:extLst>
                    <a:ext uri="{9D8B030D-6E8A-4147-A177-3AD203B41FA5}">
                      <a16:colId xmlns:a16="http://schemas.microsoft.com/office/drawing/2014/main" val="1895510631"/>
                    </a:ext>
                  </a:extLst>
                </a:gridCol>
              </a:tblGrid>
              <a:tr h="2295139">
                <a:tc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do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n = </a:t>
                      </a:r>
                      <a:r>
                        <a:rPr lang="en-US" altLang="zh-TW" sz="18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start, end, </a:t>
                      </a:r>
                      <a:r>
                        <a:rPr lang="en-US" altLang="zh-TW" sz="1800" b="0" i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optional_stride</a:t>
                      </a:r>
                      <a:endParaRPr lang="en-US" altLang="zh-TW" sz="1800" b="0" i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end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do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while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(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scalar_logical_expression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end do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64280"/>
                  </a:ext>
                </a:extLst>
              </a:tr>
              <a:tr h="2295139">
                <a:tc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do</a:t>
                      </a: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n = </a:t>
                      </a:r>
                      <a:r>
                        <a:rPr lang="en-US" altLang="zh-TW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start, end, 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optional_stride</a:t>
                      </a:r>
                      <a:endParaRPr lang="en-US" altLang="zh-TW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</a:t>
                      </a:r>
                      <a:r>
                        <a:rPr lang="en-US" altLang="zh-TW" sz="1800" b="1" dirty="0">
                          <a:solidFill>
                            <a:schemeClr val="accent2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break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end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do 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n</a:t>
                      </a: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= </a:t>
                      </a:r>
                      <a:r>
                        <a:rPr lang="en-US" altLang="zh-TW" sz="1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start, end, 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optional_stride</a:t>
                      </a:r>
                      <a:endParaRPr lang="en-US" altLang="zh-TW" sz="18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</a:t>
                      </a:r>
                      <a:r>
                        <a:rPr lang="en-US" altLang="zh-TW" sz="1800" b="1" dirty="0">
                          <a:solidFill>
                            <a:schemeClr val="accent2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continue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end do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75577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96D5A5DF-2205-4453-8337-D1161E2F143B}"/>
              </a:ext>
            </a:extLst>
          </p:cNvPr>
          <p:cNvGrpSpPr/>
          <p:nvPr/>
        </p:nvGrpSpPr>
        <p:grpSpPr>
          <a:xfrm>
            <a:off x="3939527" y="254080"/>
            <a:ext cx="4304927" cy="769798"/>
            <a:chOff x="3307674" y="291658"/>
            <a:chExt cx="4304927" cy="769798"/>
          </a:xfrm>
        </p:grpSpPr>
        <p:pic>
          <p:nvPicPr>
            <p:cNvPr id="1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84982D2D-D56B-4AA1-B290-D5D4F91C9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78F6E6E-BC2B-4B75-BF90-D3AA1285F7CE}"/>
                </a:ext>
              </a:extLst>
            </p:cNvPr>
            <p:cNvSpPr/>
            <p:nvPr/>
          </p:nvSpPr>
          <p:spPr>
            <a:xfrm>
              <a:off x="4220326" y="353391"/>
              <a:ext cx="3392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51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18812048-0B0C-44C3-A8A1-3BE4FFB39E9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18812048-0B0C-44C3-A8A1-3BE4FFB39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4CAC99F-AE8D-40E8-81CE-F4121994878E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70F284-8487-427B-99D7-E24B7EA1C959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Loop/if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B7D92D9-FB5F-45B6-8A99-1DC9B7DBE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915"/>
              </p:ext>
            </p:extLst>
          </p:nvPr>
        </p:nvGraphicFramePr>
        <p:xfrm>
          <a:off x="1242244" y="1609188"/>
          <a:ext cx="9707510" cy="4590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3755">
                  <a:extLst>
                    <a:ext uri="{9D8B030D-6E8A-4147-A177-3AD203B41FA5}">
                      <a16:colId xmlns:a16="http://schemas.microsoft.com/office/drawing/2014/main" val="2661215290"/>
                    </a:ext>
                  </a:extLst>
                </a:gridCol>
                <a:gridCol w="4853755">
                  <a:extLst>
                    <a:ext uri="{9D8B030D-6E8A-4147-A177-3AD203B41FA5}">
                      <a16:colId xmlns:a16="http://schemas.microsoft.com/office/drawing/2014/main" val="1895510631"/>
                    </a:ext>
                  </a:extLst>
                </a:gridCol>
              </a:tblGrid>
              <a:tr h="2295139">
                <a:tc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if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(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scalar_logical_expression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)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then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end if</a:t>
                      </a:r>
                      <a:endParaRPr lang="en-US" altLang="zh-TW" sz="18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if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(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scalar_logical_expression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)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then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</a:t>
                      </a:r>
                      <a:r>
                        <a:rPr lang="en-US" altLang="zh-TW" sz="1800" b="0" dirty="0" err="1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A_statement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elseif 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(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scalar_logical_expression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)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then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</a:t>
                      </a:r>
                      <a:r>
                        <a:rPr lang="en-US" altLang="zh-TW" sz="1800" b="0" dirty="0" err="1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B_statement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elseif 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(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scalar_logical_expression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)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then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</a:t>
                      </a:r>
                      <a:r>
                        <a:rPr lang="en-US" altLang="zh-TW" sz="1800" b="0" dirty="0" err="1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C_statement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else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  [</a:t>
                      </a:r>
                      <a:r>
                        <a:rPr lang="en-US" altLang="zh-TW" sz="1800" b="0" dirty="0" err="1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D_statement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end if 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; C &amp; D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end if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; B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</a:t>
                      </a: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+mn-ea"/>
                          <a:cs typeface="Ebrima" panose="02000000000000000000" pitchFamily="2" charset="0"/>
                        </a:rPr>
                        <a:t>end if 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; 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64280"/>
                  </a:ext>
                </a:extLst>
              </a:tr>
              <a:tr h="2295139">
                <a:tc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if</a:t>
                      </a: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(</a:t>
                      </a:r>
                      <a:r>
                        <a:rPr lang="en-US" altLang="zh-TW" sz="18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scalar_logical_expression</a:t>
                      </a: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)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then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else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    [statement(s)]</a:t>
                      </a:r>
                    </a:p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en-US" altLang="zh-TW" sz="1800" b="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   </a:t>
                      </a:r>
                      <a:r>
                        <a:rPr lang="en-US" altLang="zh-TW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end if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500"/>
                        </a:lnSpc>
                      </a:pPr>
                      <a:endParaRPr lang="en-US" altLang="zh-TW" sz="18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75577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B921834F-F853-458D-918C-2C5A79BE7D6D}"/>
              </a:ext>
            </a:extLst>
          </p:cNvPr>
          <p:cNvGrpSpPr/>
          <p:nvPr/>
        </p:nvGrpSpPr>
        <p:grpSpPr>
          <a:xfrm>
            <a:off x="3939527" y="254080"/>
            <a:ext cx="4304927" cy="769798"/>
            <a:chOff x="3307674" y="291658"/>
            <a:chExt cx="4304927" cy="769798"/>
          </a:xfrm>
        </p:grpSpPr>
        <p:pic>
          <p:nvPicPr>
            <p:cNvPr id="1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6F4AD088-11B3-4CF1-8ADF-52928A17F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6E7C731-634C-445C-B800-086DB8B0D052}"/>
                </a:ext>
              </a:extLst>
            </p:cNvPr>
            <p:cNvSpPr/>
            <p:nvPr/>
          </p:nvSpPr>
          <p:spPr>
            <a:xfrm>
              <a:off x="4220326" y="353391"/>
              <a:ext cx="3392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NCL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45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1D7D5B5-AE2C-4657-BAC8-2B615E4745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25640DD-AB4F-4A6F-A922-341439F5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22" y="2762943"/>
            <a:ext cx="1951388" cy="13321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E60BBDA-6375-4139-8A58-B80386019842}"/>
              </a:ext>
            </a:extLst>
          </p:cNvPr>
          <p:cNvSpPr/>
          <p:nvPr/>
        </p:nvSpPr>
        <p:spPr>
          <a:xfrm>
            <a:off x="5122910" y="3044274"/>
            <a:ext cx="361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13528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C035561-E035-4005-B35D-B4F5F65356C1}"/>
              </a:ext>
            </a:extLst>
          </p:cNvPr>
          <p:cNvGrpSpPr/>
          <p:nvPr/>
        </p:nvGrpSpPr>
        <p:grpSpPr>
          <a:xfrm>
            <a:off x="1637211" y="1290472"/>
            <a:ext cx="7489371" cy="600892"/>
            <a:chOff x="1637211" y="1332417"/>
            <a:chExt cx="7489371" cy="60089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05ECC05-F488-43C7-9C74-4B6CCAF1FC90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2/23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BD1902-0A93-486E-9671-7F349BE9FA14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Introduction of NCL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D803E8-71F9-448F-A813-4AEEAEFB876E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A62C60-8171-4692-B15D-EC7FB27E5D5A}"/>
              </a:ext>
            </a:extLst>
          </p:cNvPr>
          <p:cNvGrpSpPr/>
          <p:nvPr/>
        </p:nvGrpSpPr>
        <p:grpSpPr>
          <a:xfrm>
            <a:off x="1915884" y="2033939"/>
            <a:ext cx="7489371" cy="600892"/>
            <a:chOff x="1637211" y="1332417"/>
            <a:chExt cx="7489371" cy="60089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C90780-B85B-4817-A79E-6F0B2AA81A6C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3/02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935B9BE-3AAD-449E-AEF0-51481D161DAD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NCL Programing &amp; Graphics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3EF31FA-4ACC-45B6-98BF-4793696F7CC0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1B5363D-F6DA-45C8-A5B0-22E6C353B4E8}"/>
              </a:ext>
            </a:extLst>
          </p:cNvPr>
          <p:cNvGrpSpPr/>
          <p:nvPr/>
        </p:nvGrpSpPr>
        <p:grpSpPr>
          <a:xfrm>
            <a:off x="2194557" y="2781315"/>
            <a:ext cx="7489371" cy="600892"/>
            <a:chOff x="1637211" y="1332417"/>
            <a:chExt cx="7489371" cy="60089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BE9B0AA-4B20-41CB-95CB-CC0ABC8FA008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3/09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540892C-AF5B-4C7D-A37B-9DC5405E0331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NCL Programing &amp; Graphics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C2B5470-E0EA-4B57-BDDF-E57A29210F3C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4866F5-D5B3-4B22-8FD5-468EA18A8A91}"/>
              </a:ext>
            </a:extLst>
          </p:cNvPr>
          <p:cNvGrpSpPr/>
          <p:nvPr/>
        </p:nvGrpSpPr>
        <p:grpSpPr>
          <a:xfrm>
            <a:off x="2473230" y="3524057"/>
            <a:ext cx="7489371" cy="600892"/>
            <a:chOff x="1637211" y="1332417"/>
            <a:chExt cx="7489371" cy="60089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1DE8443-57A1-4898-A66D-74613E705C44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3/16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F93D91B-BA20-4CD5-A1E1-A9C71FC2746A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EOF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082616D-8B2D-444F-9AF6-CBF40929460D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05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7438E5A-04D9-4D5C-8767-6FEBAF38D95F}"/>
              </a:ext>
            </a:extLst>
          </p:cNvPr>
          <p:cNvGrpSpPr/>
          <p:nvPr/>
        </p:nvGrpSpPr>
        <p:grpSpPr>
          <a:xfrm>
            <a:off x="2751903" y="4267711"/>
            <a:ext cx="7489371" cy="600892"/>
            <a:chOff x="1637211" y="1332417"/>
            <a:chExt cx="7489371" cy="60089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4338266-2178-45D5-A6DA-9572D56FDEB8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3/23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E475AE-780B-434E-AE2A-6E00D1AB08D7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Fortran subscript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316B6A7-A64A-451C-BA1E-D09A6ABE365C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06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C5CEA59-621D-4778-AD89-13B514186BFA}"/>
              </a:ext>
            </a:extLst>
          </p:cNvPr>
          <p:cNvGrpSpPr/>
          <p:nvPr/>
        </p:nvGrpSpPr>
        <p:grpSpPr>
          <a:xfrm>
            <a:off x="3030576" y="5010453"/>
            <a:ext cx="7489371" cy="600892"/>
            <a:chOff x="1637211" y="1332417"/>
            <a:chExt cx="7489371" cy="60089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22170B3-BEC4-432C-B386-688755FDF03B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3/30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27A0ED4-C25D-439A-AFE9-494C6E956F22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Application of NCL / MATLAB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EF035A-F096-4CF6-B905-DBBEAEB648B1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07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888B7F4-9C3D-4D30-9969-5CD2B203765B}"/>
              </a:ext>
            </a:extLst>
          </p:cNvPr>
          <p:cNvGrpSpPr/>
          <p:nvPr/>
        </p:nvGrpSpPr>
        <p:grpSpPr>
          <a:xfrm>
            <a:off x="3278741" y="5753195"/>
            <a:ext cx="7489371" cy="600892"/>
            <a:chOff x="1637211" y="1332417"/>
            <a:chExt cx="7489371" cy="60089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64F66A6-C85F-452D-96AD-679E168A5590}"/>
                </a:ext>
              </a:extLst>
            </p:cNvPr>
            <p:cNvSpPr/>
            <p:nvPr/>
          </p:nvSpPr>
          <p:spPr>
            <a:xfrm>
              <a:off x="2194559" y="1332417"/>
              <a:ext cx="2168371" cy="60089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4/13 – 6/15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45994F0-4CC8-4DC5-9F7F-5CFD6BB9172D}"/>
                </a:ext>
              </a:extLst>
            </p:cNvPr>
            <p:cNvSpPr/>
            <p:nvPr/>
          </p:nvSpPr>
          <p:spPr>
            <a:xfrm>
              <a:off x="4362926" y="1332417"/>
              <a:ext cx="4763656" cy="6008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    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Meeting with professor Yu / Wang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98998E9-1BF5-4274-A3B7-1FA5505A2F28}"/>
                </a:ext>
              </a:extLst>
            </p:cNvPr>
            <p:cNvSpPr/>
            <p:nvPr/>
          </p:nvSpPr>
          <p:spPr>
            <a:xfrm>
              <a:off x="1637211" y="1332417"/>
              <a:ext cx="557346" cy="600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latin typeface="Arial" panose="020B0604020202020204" pitchFamily="34" charset="0"/>
                  <a:ea typeface="Yu Gothic UI Semibold" panose="020B0700000000000000" pitchFamily="34" charset="-128"/>
                  <a:cs typeface="Arial" panose="020B0604020202020204" pitchFamily="34" charset="0"/>
                </a:rPr>
                <a:t>09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44FB080-1144-401F-9FF2-7CED48498D12}"/>
              </a:ext>
            </a:extLst>
          </p:cNvPr>
          <p:cNvGrpSpPr/>
          <p:nvPr/>
        </p:nvGrpSpPr>
        <p:grpSpPr>
          <a:xfrm>
            <a:off x="3764000" y="254080"/>
            <a:ext cx="4664000" cy="769798"/>
            <a:chOff x="3307674" y="291658"/>
            <a:chExt cx="4664000" cy="769798"/>
          </a:xfrm>
        </p:grpSpPr>
        <p:pic>
          <p:nvPicPr>
            <p:cNvPr id="4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8DF37199-5E4D-4925-BACA-5E0B1303C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4F4383-7CEC-469D-8747-E049728491E8}"/>
                </a:ext>
              </a:extLst>
            </p:cNvPr>
            <p:cNvSpPr/>
            <p:nvPr/>
          </p:nvSpPr>
          <p:spPr>
            <a:xfrm>
              <a:off x="4220326" y="353391"/>
              <a:ext cx="37513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Course Schedule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57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F2699812-0A73-47E1-B7ED-C5AF6F86E83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F2699812-0A73-47E1-B7ED-C5AF6F86E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C652E83A-4D1E-415F-9F54-2DD9C760EF13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93323B-E04E-4D21-99F3-B390AE2BFCA2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About </a:t>
            </a:r>
            <a:r>
              <a:rPr lang="en-US" altLang="zh-TW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endParaRPr lang="en-US" altLang="zh-TW" sz="2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98558B-B420-45F0-977E-C0902598D72F}"/>
              </a:ext>
            </a:extLst>
          </p:cNvPr>
          <p:cNvSpPr/>
          <p:nvPr/>
        </p:nvSpPr>
        <p:spPr>
          <a:xfrm>
            <a:off x="3706535" y="1614114"/>
            <a:ext cx="4778928" cy="166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Common atmospheric data format 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Filename Extension : ".</a:t>
            </a:r>
            <a:r>
              <a:rPr lang="en-US" altLang="zh-TW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Self-described data format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NCAR’s product as NCL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same way to setup the variable as NCL</a:t>
            </a:r>
          </a:p>
        </p:txBody>
      </p:sp>
      <p:pic>
        <p:nvPicPr>
          <p:cNvPr id="1028" name="Picture 4" descr="ホワイトハッカーのイラスト（女性）">
            <a:extLst>
              <a:ext uri="{FF2B5EF4-FFF2-40B4-BE49-F238E27FC236}">
                <a16:creationId xmlns:a16="http://schemas.microsoft.com/office/drawing/2014/main" id="{BA1A9F92-0748-43FC-A98A-ABB9F946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04" y="1609188"/>
            <a:ext cx="1667444" cy="166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8A7520EA-FE23-4754-9371-5184D6FB24DA}"/>
              </a:ext>
            </a:extLst>
          </p:cNvPr>
          <p:cNvSpPr/>
          <p:nvPr/>
        </p:nvSpPr>
        <p:spPr>
          <a:xfrm>
            <a:off x="5813569" y="3429000"/>
            <a:ext cx="564860" cy="113461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71375E-4A55-44EF-9D5D-AAB8388C4571}"/>
              </a:ext>
            </a:extLst>
          </p:cNvPr>
          <p:cNvSpPr/>
          <p:nvPr/>
        </p:nvSpPr>
        <p:spPr>
          <a:xfrm>
            <a:off x="3417814" y="3622811"/>
            <a:ext cx="5356369" cy="48656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on supported data formats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EF3E68-32EC-47F6-80B8-CA05B14EEAA1}"/>
              </a:ext>
            </a:extLst>
          </p:cNvPr>
          <p:cNvSpPr/>
          <p:nvPr/>
        </p:nvSpPr>
        <p:spPr>
          <a:xfrm>
            <a:off x="1453167" y="5011689"/>
            <a:ext cx="9285660" cy="12347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It converts one or more GRIB1, GRIB2, HDF 4, HDF-EOS 2, HDF-EOS 5, and/or shapefile files to </a:t>
            </a:r>
            <a:r>
              <a:rPr lang="en-US" altLang="zh-TW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formatted files.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0AAD23B-3120-43D4-8459-53BB3012BFF0}"/>
              </a:ext>
            </a:extLst>
          </p:cNvPr>
          <p:cNvSpPr/>
          <p:nvPr/>
        </p:nvSpPr>
        <p:spPr>
          <a:xfrm>
            <a:off x="4844030" y="4768410"/>
            <a:ext cx="2503935" cy="48656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ncl_convert2nc</a:t>
            </a:r>
            <a:endParaRPr lang="en-US" altLang="zh-TW" b="1" dirty="0">
              <a:solidFill>
                <a:srgbClr val="0070C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E2E96BA-A05C-4C37-BCFF-CFC33B3914E4}"/>
              </a:ext>
            </a:extLst>
          </p:cNvPr>
          <p:cNvSpPr/>
          <p:nvPr/>
        </p:nvSpPr>
        <p:spPr>
          <a:xfrm>
            <a:off x="8767005" y="1018082"/>
            <a:ext cx="2258550" cy="2258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99D8CA-2C08-482A-8E5D-0A8D8C164C43}"/>
              </a:ext>
            </a:extLst>
          </p:cNvPr>
          <p:cNvSpPr txBox="1"/>
          <p:nvPr/>
        </p:nvSpPr>
        <p:spPr>
          <a:xfrm>
            <a:off x="8878212" y="1650248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ncdump</a:t>
            </a:r>
            <a:r>
              <a:rPr lang="en-US" altLang="zh-TW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-h *.</a:t>
            </a:r>
            <a:r>
              <a:rPr lang="en-US" altLang="zh-TW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</a:t>
            </a:r>
            <a:endParaRPr lang="zh-TW" altLang="en-US" sz="2000" b="1" dirty="0">
              <a:solidFill>
                <a:schemeClr val="accent4">
                  <a:lumMod val="20000"/>
                  <a:lumOff val="80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4F41A09-23F9-4418-A161-55C29D298BFD}"/>
              </a:ext>
            </a:extLst>
          </p:cNvPr>
          <p:cNvCxnSpPr>
            <a:cxnSpLocks/>
          </p:cNvCxnSpPr>
          <p:nvPr/>
        </p:nvCxnSpPr>
        <p:spPr>
          <a:xfrm>
            <a:off x="8989622" y="2147357"/>
            <a:ext cx="1827614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27A3119-808B-4E20-9611-8EA954F59AA4}"/>
              </a:ext>
            </a:extLst>
          </p:cNvPr>
          <p:cNvSpPr/>
          <p:nvPr/>
        </p:nvSpPr>
        <p:spPr>
          <a:xfrm>
            <a:off x="8767004" y="2214885"/>
            <a:ext cx="2258549" cy="705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dirty="0">
                <a:solidFill>
                  <a:schemeClr val="bg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Show the header information</a:t>
            </a:r>
            <a:endParaRPr lang="zh-TW" altLang="en-US" dirty="0">
              <a:solidFill>
                <a:schemeClr val="bg2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7412170-C127-40C0-A296-B8210966633E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25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D3DB4923-718F-48E0-901E-807029523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36E8CB5-B845-42A7-962B-285FE0A357C1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99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6" grpId="0" animBg="1"/>
      <p:bldP spid="17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C94FDA8-A0F2-4DA3-8597-92668F761E8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C94FDA8-A0F2-4DA3-8597-92668F761E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CA12B479-F7BC-44C7-BAA9-690276E0E892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6C2D7-9CF0-47C0-A635-1EAD05464B43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Types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85A0D35-EA87-4CF9-B66A-C0DA33681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32502"/>
              </p:ext>
            </p:extLst>
          </p:nvPr>
        </p:nvGraphicFramePr>
        <p:xfrm>
          <a:off x="3025665" y="1609188"/>
          <a:ext cx="6140664" cy="231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332">
                  <a:extLst>
                    <a:ext uri="{9D8B030D-6E8A-4147-A177-3AD203B41FA5}">
                      <a16:colId xmlns:a16="http://schemas.microsoft.com/office/drawing/2014/main" val="2498137415"/>
                    </a:ext>
                  </a:extLst>
                </a:gridCol>
                <a:gridCol w="3070332">
                  <a:extLst>
                    <a:ext uri="{9D8B030D-6E8A-4147-A177-3AD203B41FA5}">
                      <a16:colId xmlns:a16="http://schemas.microsoft.com/office/drawing/2014/main" val="3091094264"/>
                    </a:ext>
                  </a:extLst>
                </a:gridCol>
              </a:tblGrid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Numeric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Non-numeric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15351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Integer (32 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String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63113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Float (32 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Graphics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56582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Double (64bit)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69810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Short (16bit)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9539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FE30174-9507-4A3C-8F92-BEC0F8A1D18B}"/>
              </a:ext>
            </a:extLst>
          </p:cNvPr>
          <p:cNvSpPr/>
          <p:nvPr/>
        </p:nvSpPr>
        <p:spPr>
          <a:xfrm>
            <a:off x="1453167" y="4625795"/>
            <a:ext cx="9285660" cy="15304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Those functions convert between various NCL data types. The bulk of the functions convert between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bytes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shorts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integers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floats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doubles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characters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and </a:t>
            </a:r>
            <a:r>
              <a:rPr lang="en-US" altLang="zh-TW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strings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algn="ctr">
              <a:lnSpc>
                <a:spcPts val="2500"/>
              </a:lnSpc>
            </a:pP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Note that </a:t>
            </a:r>
            <a:r>
              <a:rPr lang="en-US" altLang="zh-TW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complex is NOT supported </a:t>
            </a:r>
            <a:r>
              <a:rPr lang="en-US" altLang="zh-TW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NCL!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4D8DA96-107F-43F4-AC55-75398325E903}"/>
              </a:ext>
            </a:extLst>
          </p:cNvPr>
          <p:cNvSpPr/>
          <p:nvPr/>
        </p:nvSpPr>
        <p:spPr>
          <a:xfrm>
            <a:off x="4844030" y="4382516"/>
            <a:ext cx="2503935" cy="48656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 converters</a:t>
            </a:r>
            <a:endParaRPr lang="en-US" altLang="zh-TW" b="1" dirty="0">
              <a:solidFill>
                <a:srgbClr val="0070C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2" name="圖形 11" descr="返回 (從右至左)">
            <a:extLst>
              <a:ext uri="{FF2B5EF4-FFF2-40B4-BE49-F238E27FC236}">
                <a16:creationId xmlns:a16="http://schemas.microsoft.com/office/drawing/2014/main" id="{27B9AFD1-8297-4B79-8133-5110AE82D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79698">
            <a:off x="8609986" y="3270473"/>
            <a:ext cx="914400" cy="914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E8B1EC7-F527-40F0-BC55-D1C5ADE2B2FF}"/>
              </a:ext>
            </a:extLst>
          </p:cNvPr>
          <p:cNvSpPr/>
          <p:nvPr/>
        </p:nvSpPr>
        <p:spPr>
          <a:xfrm>
            <a:off x="9323782" y="3493269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4E3581-2FE7-464D-ABF3-BCC9182D5943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15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04C84B5D-E916-477D-868B-1CC8751F9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340086-9AFA-4F6C-8F63-E952968FB524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18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C94FDA8-A0F2-4DA3-8597-92668F761E8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C94FDA8-A0F2-4DA3-8597-92668F761E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CA12B479-F7BC-44C7-BAA9-690276E0E892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85A0D35-EA87-4CF9-B66A-C0DA336816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5665" y="1609188"/>
          <a:ext cx="6140664" cy="231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332">
                  <a:extLst>
                    <a:ext uri="{9D8B030D-6E8A-4147-A177-3AD203B41FA5}">
                      <a16:colId xmlns:a16="http://schemas.microsoft.com/office/drawing/2014/main" val="2498137415"/>
                    </a:ext>
                  </a:extLst>
                </a:gridCol>
                <a:gridCol w="3070332">
                  <a:extLst>
                    <a:ext uri="{9D8B030D-6E8A-4147-A177-3AD203B41FA5}">
                      <a16:colId xmlns:a16="http://schemas.microsoft.com/office/drawing/2014/main" val="3091094264"/>
                    </a:ext>
                  </a:extLst>
                </a:gridCol>
              </a:tblGrid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Numeric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Non-numeric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15351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Integer (32 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String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63113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Float (32 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Graphics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56582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Double (64bit)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69810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Short (16bit)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9539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C4ACD579-C9B1-41FF-98A4-835EAAE081EF}"/>
              </a:ext>
            </a:extLst>
          </p:cNvPr>
          <p:cNvSpPr/>
          <p:nvPr/>
        </p:nvSpPr>
        <p:spPr>
          <a:xfrm>
            <a:off x="4438331" y="4169706"/>
            <a:ext cx="3315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3333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Creates an </a:t>
            </a:r>
            <a:r>
              <a:rPr lang="en-US" altLang="zh-TW" sz="20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NCL variable</a:t>
            </a:r>
            <a:endParaRPr lang="zh-TW" altLang="en-US" sz="2000" dirty="0">
              <a:solidFill>
                <a:srgbClr val="C0000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B8E155-F85F-4A62-80F8-D83C65DC16AB}"/>
              </a:ext>
            </a:extLst>
          </p:cNvPr>
          <p:cNvSpPr txBox="1"/>
          <p:nvPr/>
        </p:nvSpPr>
        <p:spPr>
          <a:xfrm>
            <a:off x="4784540" y="4763137"/>
            <a:ext cx="4017446" cy="120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E.g.</a:t>
            </a:r>
          </a:p>
          <a:p>
            <a:pPr>
              <a:lnSpc>
                <a:spcPts val="3000"/>
              </a:lnSpc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 = </a:t>
            </a:r>
            <a:r>
              <a:rPr lang="en-US" altLang="zh-TW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new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((/2,2/),"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integer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")</a:t>
            </a:r>
          </a:p>
          <a:p>
            <a:pPr>
              <a:lnSpc>
                <a:spcPts val="3000"/>
              </a:lnSpc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 = </a:t>
            </a:r>
            <a:r>
              <a:rPr lang="en-US" altLang="zh-TW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new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((/12,17,180,360/),"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float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")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7DE40DB-723B-4456-8E2B-55861C74CC18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12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EB1DA02B-2739-401D-B20C-69625AED0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673B5C5-28E7-4A44-BCB4-D0E5285C31E2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1EAB1FD-52F9-49EA-ABD1-498055086BBF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0879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C94FDA8-A0F2-4DA3-8597-92668F761E8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C94FDA8-A0F2-4DA3-8597-92668F761E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CA12B479-F7BC-44C7-BAA9-690276E0E892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6C2D7-9CF0-47C0-A635-1EAD05464B43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 types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85A0D35-EA87-4CF9-B66A-C0DA336816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5665" y="1609188"/>
          <a:ext cx="6140664" cy="231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332">
                  <a:extLst>
                    <a:ext uri="{9D8B030D-6E8A-4147-A177-3AD203B41FA5}">
                      <a16:colId xmlns:a16="http://schemas.microsoft.com/office/drawing/2014/main" val="2498137415"/>
                    </a:ext>
                  </a:extLst>
                </a:gridCol>
                <a:gridCol w="3070332">
                  <a:extLst>
                    <a:ext uri="{9D8B030D-6E8A-4147-A177-3AD203B41FA5}">
                      <a16:colId xmlns:a16="http://schemas.microsoft.com/office/drawing/2014/main" val="3091094264"/>
                    </a:ext>
                  </a:extLst>
                </a:gridCol>
              </a:tblGrid>
              <a:tr h="4632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Numeric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Non-numeric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15351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Integer (32 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String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63113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Float (32 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Graphics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56582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Double (64bit)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69810"/>
                  </a:ext>
                </a:extLst>
              </a:tr>
              <a:tr h="4632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Short (16bit)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zh-TW" altLang="en-US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95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D5B8E155-F85F-4A62-80F8-D83C65DC16AB}"/>
              </a:ext>
            </a:extLst>
          </p:cNvPr>
          <p:cNvSpPr txBox="1"/>
          <p:nvPr/>
        </p:nvSpPr>
        <p:spPr>
          <a:xfrm>
            <a:off x="1026577" y="4886941"/>
            <a:ext cx="4017446" cy="1204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E.g.</a:t>
            </a:r>
          </a:p>
          <a:p>
            <a:pPr>
              <a:lnSpc>
                <a:spcPts val="3000"/>
              </a:lnSpc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 = </a:t>
            </a:r>
            <a:r>
              <a:rPr lang="en-US" altLang="zh-TW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new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((/2,2/),"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integer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")</a:t>
            </a:r>
          </a:p>
          <a:p>
            <a:pPr>
              <a:lnSpc>
                <a:spcPts val="3000"/>
              </a:lnSpc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 = </a:t>
            </a:r>
            <a:r>
              <a:rPr lang="en-US" altLang="zh-TW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new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((/12,17,180,360/),"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float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0CF486-1D6A-4250-895B-2B1511072239}"/>
              </a:ext>
            </a:extLst>
          </p:cNvPr>
          <p:cNvSpPr txBox="1"/>
          <p:nvPr/>
        </p:nvSpPr>
        <p:spPr>
          <a:xfrm>
            <a:off x="8178171" y="3720599"/>
            <a:ext cx="2987252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a.k.a. </a:t>
            </a:r>
            <a:r>
              <a:rPr lang="en-US" altLang="zh-TW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Missing value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Differs in different types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625E615-C18A-4B81-BF38-C3CE8E33C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93286"/>
              </p:ext>
            </p:extLst>
          </p:nvPr>
        </p:nvGraphicFramePr>
        <p:xfrm>
          <a:off x="5829748" y="4567448"/>
          <a:ext cx="5335675" cy="1843290"/>
        </p:xfrm>
        <a:graphic>
          <a:graphicData uri="http://schemas.openxmlformats.org/drawingml/2006/table">
            <a:tbl>
              <a:tblPr/>
              <a:tblGrid>
                <a:gridCol w="952889">
                  <a:extLst>
                    <a:ext uri="{9D8B030D-6E8A-4147-A177-3AD203B41FA5}">
                      <a16:colId xmlns:a16="http://schemas.microsoft.com/office/drawing/2014/main" val="2209028157"/>
                    </a:ext>
                  </a:extLst>
                </a:gridCol>
                <a:gridCol w="1941037">
                  <a:extLst>
                    <a:ext uri="{9D8B030D-6E8A-4147-A177-3AD203B41FA5}">
                      <a16:colId xmlns:a16="http://schemas.microsoft.com/office/drawing/2014/main" val="2614607412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1616316261"/>
                    </a:ext>
                  </a:extLst>
                </a:gridCol>
              </a:tblGrid>
              <a:tr h="36865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Type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V5.2.x and earlier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V6.x and later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77849"/>
                  </a:ext>
                </a:extLst>
              </a:tr>
              <a:tr h="3686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short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-99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-32767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841207"/>
                  </a:ext>
                </a:extLst>
              </a:tr>
              <a:tr h="3686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integer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-999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-2147483647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24503"/>
                  </a:ext>
                </a:extLst>
              </a:tr>
              <a:tr h="3686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float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-999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9.96921e+36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466252"/>
                  </a:ext>
                </a:extLst>
              </a:tr>
              <a:tr h="3686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double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-9999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9.969209968386869e+36</a:t>
                      </a:r>
                    </a:p>
                  </a:txBody>
                  <a:tcPr marL="31458" marR="31458" marT="31458" marB="31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62038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EA310C8B-7836-42A3-8D35-3D5433A5D6CA}"/>
              </a:ext>
            </a:extLst>
          </p:cNvPr>
          <p:cNvSpPr/>
          <p:nvPr/>
        </p:nvSpPr>
        <p:spPr>
          <a:xfrm>
            <a:off x="8896679" y="3228945"/>
            <a:ext cx="1561646" cy="400110"/>
          </a:xfrm>
          <a:prstGeom prst="rect">
            <a:avLst/>
          </a:prstGeom>
          <a:solidFill>
            <a:srgbClr val="E6D5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@_</a:t>
            </a:r>
            <a:r>
              <a:rPr lang="en-US" altLang="zh-TW" sz="2000" b="1" dirty="0" err="1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FillValue</a:t>
            </a:r>
            <a:endParaRPr lang="en-US" altLang="zh-TW" sz="2000" b="1" dirty="0">
              <a:solidFill>
                <a:srgbClr val="7030A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F41274D9-DD68-4EE0-A223-5FE2D2C87611}"/>
              </a:ext>
            </a:extLst>
          </p:cNvPr>
          <p:cNvSpPr/>
          <p:nvPr/>
        </p:nvSpPr>
        <p:spPr>
          <a:xfrm rot="16200000">
            <a:off x="4903500" y="5196710"/>
            <a:ext cx="417885" cy="58476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6CCFB67-97EA-457D-B03A-CB2DA08EA032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17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DA32A7E7-9A68-4324-8FCD-C23D32528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5F51F0-8BCB-47B2-B504-8F1B585BCD1F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0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9ABF464-DDA2-404F-A715-F0BC670C2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6100537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9ABF464-DDA2-404F-A715-F0BC670C2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EE59008A-B667-41FA-84FD-56CC109BA265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6B4338-2837-4B23-980B-063D6B94CACE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Metadata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FA08D2A-6669-44F4-B965-93525B4FA85F}"/>
              </a:ext>
            </a:extLst>
          </p:cNvPr>
          <p:cNvSpPr/>
          <p:nvPr/>
        </p:nvSpPr>
        <p:spPr>
          <a:xfrm>
            <a:off x="4719121" y="3573262"/>
            <a:ext cx="3036779" cy="2098459"/>
          </a:xfrm>
          <a:prstGeom prst="roundRect">
            <a:avLst>
              <a:gd name="adj" fmla="val 1440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long_name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@_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FillValue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@units</a:t>
            </a:r>
          </a:p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scale_factor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74FA8E9-F35F-43C3-B103-EE4D05AA191D}"/>
              </a:ext>
            </a:extLst>
          </p:cNvPr>
          <p:cNvSpPr/>
          <p:nvPr/>
        </p:nvSpPr>
        <p:spPr>
          <a:xfrm>
            <a:off x="1030743" y="3573262"/>
            <a:ext cx="3036779" cy="2098459"/>
          </a:xfrm>
          <a:prstGeom prst="roundRect">
            <a:avLst>
              <a:gd name="adj" fmla="val 1440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Scalar or Array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D44CC46-F979-4081-BB9B-0E867AA6E903}"/>
              </a:ext>
            </a:extLst>
          </p:cNvPr>
          <p:cNvSpPr/>
          <p:nvPr/>
        </p:nvSpPr>
        <p:spPr>
          <a:xfrm>
            <a:off x="8407499" y="3573262"/>
            <a:ext cx="3036779" cy="2098459"/>
          </a:xfrm>
          <a:prstGeom prst="roundRect">
            <a:avLst>
              <a:gd name="adj" fmla="val 14403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</a:t>
            </a:r>
          </a:p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</a:t>
            </a:r>
          </a:p>
          <a:p>
            <a:pPr algn="ctr">
              <a:lnSpc>
                <a:spcPts val="2500"/>
              </a:lnSpc>
            </a:pP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lat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53AA69-2416-42BF-99B5-90A017046FFA}"/>
              </a:ext>
            </a:extLst>
          </p:cNvPr>
          <p:cNvSpPr/>
          <p:nvPr/>
        </p:nvSpPr>
        <p:spPr>
          <a:xfrm>
            <a:off x="1465276" y="1485721"/>
            <a:ext cx="9261446" cy="1355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It summarizes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basic information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about data, making finding &amp; working with particular instances of data easier.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Metadata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can be created manually 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be more accurate, or automatically and contain more basic information.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503568-FFEF-4655-B5F1-3227EABC3FB3}"/>
              </a:ext>
            </a:extLst>
          </p:cNvPr>
          <p:cNvSpPr txBox="1"/>
          <p:nvPr/>
        </p:nvSpPr>
        <p:spPr>
          <a:xfrm>
            <a:off x="2117763" y="302215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</a:t>
            </a:r>
            <a:endParaRPr lang="zh-TW" altLang="en-US" sz="2400" b="1" dirty="0">
              <a:solidFill>
                <a:srgbClr val="0070C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D4A2F0-9CA4-4E97-BA60-81DC50B619E1}"/>
              </a:ext>
            </a:extLst>
          </p:cNvPr>
          <p:cNvSpPr txBox="1"/>
          <p:nvPr/>
        </p:nvSpPr>
        <p:spPr>
          <a:xfrm>
            <a:off x="5412604" y="3022151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Attributes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DBE0BB-E80A-4B55-A6FA-62B5B9357F77}"/>
              </a:ext>
            </a:extLst>
          </p:cNvPr>
          <p:cNvSpPr/>
          <p:nvPr/>
        </p:nvSpPr>
        <p:spPr>
          <a:xfrm>
            <a:off x="8963124" y="3022150"/>
            <a:ext cx="1925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Coordinates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359B58-52DC-4AC0-950B-FB464EA765B3}"/>
              </a:ext>
            </a:extLst>
          </p:cNvPr>
          <p:cNvSpPr/>
          <p:nvPr/>
        </p:nvSpPr>
        <p:spPr>
          <a:xfrm>
            <a:off x="3301002" y="5987060"/>
            <a:ext cx="558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Take a look at the data structure in </a:t>
            </a:r>
            <a:r>
              <a:rPr lang="en-US" altLang="zh-TW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file.</a:t>
            </a:r>
            <a:endParaRPr lang="zh-TW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D772E2E-93DB-488F-B3DE-EB921F0903D3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2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7F02D8B5-4371-48AF-BF91-A591F86D1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7FA490-9E0C-4544-B48E-DAD8CD2E693E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74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B799F29F-FE78-4AA4-BCE1-0492112FA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275369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B799F29F-FE78-4AA4-BCE1-0492112FA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EE1DE23-8FD8-4B27-A605-AE77BC916EF5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BACF5-03F9-4BE6-8575-8DE8D7315A7A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Browse through the data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29F3EA-E4B6-4C97-9B00-E4FA7807C82F}"/>
              </a:ext>
            </a:extLst>
          </p:cNvPr>
          <p:cNvSpPr/>
          <p:nvPr/>
        </p:nvSpPr>
        <p:spPr>
          <a:xfrm>
            <a:off x="2470605" y="1485721"/>
            <a:ext cx="7250788" cy="386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b="1" dirty="0" err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ncdump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 is used as a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simple browser 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</a:t>
            </a:r>
            <a:r>
              <a:rPr lang="en-US" altLang="zh-TW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data files.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9B3E2BE-D60C-4BCE-8061-1CBA09CAF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84" t="58639" r="35408" b="10612"/>
          <a:stretch/>
        </p:blipFill>
        <p:spPr>
          <a:xfrm>
            <a:off x="1663064" y="2405086"/>
            <a:ext cx="8865871" cy="3290125"/>
          </a:xfrm>
          <a:prstGeom prst="rect">
            <a:avLst/>
          </a:prstGeom>
          <a:ln w="190500" cap="sq">
            <a:solidFill>
              <a:srgbClr val="1E1E1E"/>
            </a:solidFill>
            <a:miter lim="800000"/>
          </a:ln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BBD14C82-FFA3-4F51-A054-91E2CB367FB9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12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27F84165-1F06-4DA2-B4ED-90E165BC7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714A660-26D4-40C0-A0FD-14155F3B6F70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50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B799F29F-FE78-4AA4-BCE1-0492112FA4C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B799F29F-FE78-4AA4-BCE1-0492112FA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EE1DE23-8FD8-4B27-A605-AE77BC916EF5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BACF5-03F9-4BE6-8575-8DE8D7315A7A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Browse through the data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A55971-4068-487D-94D5-0DD1BC68E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9" t="20959" r="1296" b="16871"/>
          <a:stretch/>
        </p:blipFill>
        <p:spPr>
          <a:xfrm>
            <a:off x="1348478" y="2229751"/>
            <a:ext cx="9495041" cy="4109662"/>
          </a:xfrm>
          <a:prstGeom prst="rect">
            <a:avLst/>
          </a:prstGeom>
          <a:ln w="127000">
            <a:solidFill>
              <a:srgbClr val="1E1E1E"/>
            </a:solidFill>
            <a:miter lim="800000"/>
          </a:ln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A1D145A-2502-4B7F-84C9-9AE3144DF327}"/>
              </a:ext>
            </a:extLst>
          </p:cNvPr>
          <p:cNvSpPr/>
          <p:nvPr/>
        </p:nvSpPr>
        <p:spPr>
          <a:xfrm>
            <a:off x="643993" y="716116"/>
            <a:ext cx="2453951" cy="60649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ncdump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*.</a:t>
            </a: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|less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BA0F4E-81EF-472E-B563-A9D04B799BBC}"/>
              </a:ext>
            </a:extLst>
          </p:cNvPr>
          <p:cNvSpPr/>
          <p:nvPr/>
        </p:nvSpPr>
        <p:spPr>
          <a:xfrm>
            <a:off x="6132612" y="2377945"/>
            <a:ext cx="4796676" cy="70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GB" altLang="zh-TW" b="1" dirty="0">
                <a:solidFill>
                  <a:srgbClr val="92D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Information</a:t>
            </a:r>
            <a:r>
              <a:rPr lang="en-GB" altLang="zh-TW" b="1" dirty="0">
                <a:solidFill>
                  <a:srgbClr val="92D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associated with a variable or file (assign with @ character)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E13F307-AEB4-4FBB-BAF8-995E048B5BF9}"/>
              </a:ext>
            </a:extLst>
          </p:cNvPr>
          <p:cNvSpPr/>
          <p:nvPr/>
        </p:nvSpPr>
        <p:spPr>
          <a:xfrm>
            <a:off x="6372224" y="3083907"/>
            <a:ext cx="4471294" cy="10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bg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- Any data type except file or list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bg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- Scalar, multi dimensional array (string,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bg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numeric)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2C39EB-29BD-4C43-A225-C92DCAA21081}"/>
              </a:ext>
            </a:extLst>
          </p:cNvPr>
          <p:cNvSpPr/>
          <p:nvPr/>
        </p:nvSpPr>
        <p:spPr>
          <a:xfrm>
            <a:off x="6514222" y="4170190"/>
            <a:ext cx="4471294" cy="2299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e.g.</a:t>
            </a:r>
          </a:p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sz="1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T@units</a:t>
            </a: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= “</a:t>
            </a:r>
            <a:r>
              <a:rPr lang="en-US" altLang="zh-TW" sz="1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degC</a:t>
            </a: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”</a:t>
            </a:r>
          </a:p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sz="1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T@long_name</a:t>
            </a: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“Temperature”</a:t>
            </a:r>
          </a:p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sz="1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T@wgts</a:t>
            </a: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= (/ 0.25, 0.5, 0.25 /)</a:t>
            </a:r>
          </a:p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T@x2d             = (/  (/1,2,3/),  (/4,5,6/), (/7,8,9/) /)</a:t>
            </a:r>
          </a:p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T@_</a:t>
            </a:r>
            <a:r>
              <a:rPr lang="en-US" altLang="zh-TW" sz="1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FillValue</a:t>
            </a: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= -999</a:t>
            </a:r>
          </a:p>
          <a:p>
            <a:pPr>
              <a:lnSpc>
                <a:spcPts val="2400"/>
              </a:lnSpc>
            </a:pP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title                  = </a:t>
            </a:r>
            <a:r>
              <a:rPr lang="en-US" altLang="zh-TW" sz="1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T@long_name</a:t>
            </a:r>
            <a:r>
              <a:rPr lang="en-US" altLang="zh-TW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8E8903-3F94-4038-9461-6C161D87989E}"/>
              </a:ext>
            </a:extLst>
          </p:cNvPr>
          <p:cNvSpPr/>
          <p:nvPr/>
        </p:nvSpPr>
        <p:spPr>
          <a:xfrm>
            <a:off x="2470605" y="1485721"/>
            <a:ext cx="7250788" cy="386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b="1" dirty="0" err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ncdump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 is used as a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simple browser 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</a:t>
            </a:r>
            <a:r>
              <a:rPr lang="en-US" altLang="zh-TW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data files.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04B03AF-3891-45EC-9CE4-C7F0D6F3FA73}"/>
              </a:ext>
            </a:extLst>
          </p:cNvPr>
          <p:cNvGrpSpPr/>
          <p:nvPr/>
        </p:nvGrpSpPr>
        <p:grpSpPr>
          <a:xfrm>
            <a:off x="3968380" y="248284"/>
            <a:ext cx="4255234" cy="769798"/>
            <a:chOff x="3307674" y="291658"/>
            <a:chExt cx="4255234" cy="769798"/>
          </a:xfrm>
        </p:grpSpPr>
        <p:pic>
          <p:nvPicPr>
            <p:cNvPr id="16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0D8AD92A-4CE4-4394-8D81-D07BD8D16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B03849-ACFD-495C-BD55-F8294F6150EF}"/>
                </a:ext>
              </a:extLst>
            </p:cNvPr>
            <p:cNvSpPr/>
            <p:nvPr/>
          </p:nvSpPr>
          <p:spPr>
            <a:xfrm>
              <a:off x="4220326" y="353391"/>
              <a:ext cx="33425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47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1D7D5B5-AE2C-4657-BAC8-2B615E4745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25640DD-AB4F-4A6F-A922-341439F5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22" y="2762943"/>
            <a:ext cx="1951388" cy="13321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E60BBDA-6375-4139-8A58-B80386019842}"/>
              </a:ext>
            </a:extLst>
          </p:cNvPr>
          <p:cNvSpPr/>
          <p:nvPr/>
        </p:nvSpPr>
        <p:spPr>
          <a:xfrm>
            <a:off x="5590049" y="3044274"/>
            <a:ext cx="1898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264845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E5C2B8C-EE8F-4946-B6D1-E88249AC0399}"/>
              </a:ext>
            </a:extLst>
          </p:cNvPr>
          <p:cNvGrpSpPr/>
          <p:nvPr/>
        </p:nvGrpSpPr>
        <p:grpSpPr>
          <a:xfrm>
            <a:off x="4757060" y="248284"/>
            <a:ext cx="2677879" cy="769798"/>
            <a:chOff x="3307674" y="291658"/>
            <a:chExt cx="2677879" cy="769798"/>
          </a:xfrm>
        </p:grpSpPr>
        <p:pic>
          <p:nvPicPr>
            <p:cNvPr id="4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4025C992-47B3-412E-9689-D59B72D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400860-8A4C-439B-9829-EA07878DDBF4}"/>
                </a:ext>
              </a:extLst>
            </p:cNvPr>
            <p:cNvSpPr/>
            <p:nvPr/>
          </p:nvSpPr>
          <p:spPr>
            <a:xfrm>
              <a:off x="4220326" y="353391"/>
              <a:ext cx="1765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File I/O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1F76358D-D81D-42B4-9C29-2D83741CD97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1F76358D-D81D-42B4-9C29-2D83741CD9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3D3CDF3-E95E-40CF-911D-FDC26730D40D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CDB988-8C58-4D5A-AE83-DAF2B182788B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One file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621709-6DB7-436E-91B1-3AFB6959CDB8}"/>
              </a:ext>
            </a:extLst>
          </p:cNvPr>
          <p:cNvSpPr txBox="1"/>
          <p:nvPr/>
        </p:nvSpPr>
        <p:spPr>
          <a:xfrm>
            <a:off x="1153503" y="1553250"/>
            <a:ext cx="4235455" cy="825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     = </a:t>
            </a:r>
            <a:r>
              <a:rPr lang="en-US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addfile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 file_name.nc, </a:t>
            </a:r>
            <a:r>
              <a:rPr lang="en-US" altLang="zh-TW" sz="2000" b="1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status 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 =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f-&gt;var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7DD752-EE82-4EFD-86BA-5B20AF5ABD6B}"/>
              </a:ext>
            </a:extLst>
          </p:cNvPr>
          <p:cNvSpPr txBox="1"/>
          <p:nvPr/>
        </p:nvSpPr>
        <p:spPr>
          <a:xfrm>
            <a:off x="726025" y="867181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 for opening data file</a:t>
            </a:r>
            <a:endParaRPr lang="zh-TW" altLang="en-US" dirty="0">
              <a:solidFill>
                <a:srgbClr val="0070C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2C768D-047B-42FF-8346-39E9F091D83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24380" y="1236513"/>
            <a:ext cx="0" cy="3431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E0221B-38ED-4825-B61E-04FF283125D5}"/>
              </a:ext>
            </a:extLst>
          </p:cNvPr>
          <p:cNvCxnSpPr>
            <a:cxnSpLocks/>
          </p:cNvCxnSpPr>
          <p:nvPr/>
        </p:nvCxnSpPr>
        <p:spPr>
          <a:xfrm>
            <a:off x="4667250" y="1981200"/>
            <a:ext cx="0" cy="3972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4EC344E-1C8B-481B-81FE-080E471E2A84}"/>
              </a:ext>
            </a:extLst>
          </p:cNvPr>
          <p:cNvSpPr/>
          <p:nvPr/>
        </p:nvSpPr>
        <p:spPr>
          <a:xfrm>
            <a:off x="2466891" y="2378476"/>
            <a:ext cx="3629108" cy="10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"r" [read: all supported formats]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"c" [create: </a:t>
            </a:r>
            <a:r>
              <a:rPr lang="en-US" altLang="zh-TW" dirty="0" err="1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HDF only]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"w" [read/write: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HDF only]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81828C5-8A53-4CE6-8494-24FF09D463C7}"/>
              </a:ext>
            </a:extLst>
          </p:cNvPr>
          <p:cNvCxnSpPr>
            <a:cxnSpLocks/>
          </p:cNvCxnSpPr>
          <p:nvPr/>
        </p:nvCxnSpPr>
        <p:spPr>
          <a:xfrm>
            <a:off x="2164298" y="2378476"/>
            <a:ext cx="0" cy="1126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09F733-13BD-406E-AA8A-382E7D3A733F}"/>
              </a:ext>
            </a:extLst>
          </p:cNvPr>
          <p:cNvSpPr txBox="1"/>
          <p:nvPr/>
        </p:nvSpPr>
        <p:spPr>
          <a:xfrm>
            <a:off x="726025" y="3573134"/>
            <a:ext cx="5084225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Read the variable you need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(must be the same name in header information)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1AB32ED-63FC-4825-BD9F-EC4D1DE2AB62}"/>
              </a:ext>
            </a:extLst>
          </p:cNvPr>
          <p:cNvSpPr/>
          <p:nvPr/>
        </p:nvSpPr>
        <p:spPr>
          <a:xfrm>
            <a:off x="6296026" y="2223031"/>
            <a:ext cx="1333497" cy="13334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</a:t>
            </a:r>
            <a:r>
              <a:rPr lang="zh-TW" altLang="en-US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zh-TW" altLang="en-US" sz="2000" b="1" dirty="0">
                <a:latin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C8FC8EE-1C0C-4288-8FC4-37CD0F74A11E}"/>
              </a:ext>
            </a:extLst>
          </p:cNvPr>
          <p:cNvCxnSpPr>
            <a:cxnSpLocks/>
          </p:cNvCxnSpPr>
          <p:nvPr/>
        </p:nvCxnSpPr>
        <p:spPr>
          <a:xfrm>
            <a:off x="6962775" y="1981200"/>
            <a:ext cx="0" cy="17891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39E25B46-710A-4B79-A91D-482C3D55481F}"/>
              </a:ext>
            </a:extLst>
          </p:cNvPr>
          <p:cNvSpPr/>
          <p:nvPr/>
        </p:nvSpPr>
        <p:spPr>
          <a:xfrm>
            <a:off x="6962774" y="1513609"/>
            <a:ext cx="4798471" cy="276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6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E5C2B8C-EE8F-4946-B6D1-E88249AC0399}"/>
              </a:ext>
            </a:extLst>
          </p:cNvPr>
          <p:cNvGrpSpPr/>
          <p:nvPr/>
        </p:nvGrpSpPr>
        <p:grpSpPr>
          <a:xfrm>
            <a:off x="4757060" y="248284"/>
            <a:ext cx="2677879" cy="769798"/>
            <a:chOff x="3307674" y="291658"/>
            <a:chExt cx="2677879" cy="769798"/>
          </a:xfrm>
        </p:grpSpPr>
        <p:pic>
          <p:nvPicPr>
            <p:cNvPr id="4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4025C992-47B3-412E-9689-D59B72D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400860-8A4C-439B-9829-EA07878DDBF4}"/>
                </a:ext>
              </a:extLst>
            </p:cNvPr>
            <p:cNvSpPr/>
            <p:nvPr/>
          </p:nvSpPr>
          <p:spPr>
            <a:xfrm>
              <a:off x="4220326" y="353391"/>
              <a:ext cx="1765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File I/O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1F76358D-D81D-42B4-9C29-2D83741CD97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1F76358D-D81D-42B4-9C29-2D83741CD9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3D3CDF3-E95E-40CF-911D-FDC26730D40D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CDB988-8C58-4D5A-AE83-DAF2B182788B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One file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621709-6DB7-436E-91B1-3AFB6959CDB8}"/>
              </a:ext>
            </a:extLst>
          </p:cNvPr>
          <p:cNvSpPr txBox="1"/>
          <p:nvPr/>
        </p:nvSpPr>
        <p:spPr>
          <a:xfrm>
            <a:off x="1153503" y="1553250"/>
            <a:ext cx="4235455" cy="825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     = </a:t>
            </a:r>
            <a:r>
              <a:rPr lang="en-US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addfile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 file_name.nc, </a:t>
            </a:r>
            <a:r>
              <a:rPr lang="en-US" altLang="zh-TW" sz="2000" b="1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status 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 =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f-&gt;var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7DD752-EE82-4EFD-86BA-5B20AF5ABD6B}"/>
              </a:ext>
            </a:extLst>
          </p:cNvPr>
          <p:cNvSpPr txBox="1"/>
          <p:nvPr/>
        </p:nvSpPr>
        <p:spPr>
          <a:xfrm>
            <a:off x="726025" y="867181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 for opening data file</a:t>
            </a:r>
            <a:endParaRPr lang="zh-TW" altLang="en-US" dirty="0">
              <a:solidFill>
                <a:srgbClr val="0070C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2C768D-047B-42FF-8346-39E9F091D83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24380" y="1236513"/>
            <a:ext cx="0" cy="3431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E0221B-38ED-4825-B61E-04FF283125D5}"/>
              </a:ext>
            </a:extLst>
          </p:cNvPr>
          <p:cNvCxnSpPr>
            <a:cxnSpLocks/>
          </p:cNvCxnSpPr>
          <p:nvPr/>
        </p:nvCxnSpPr>
        <p:spPr>
          <a:xfrm>
            <a:off x="4667250" y="1981200"/>
            <a:ext cx="0" cy="3972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81828C5-8A53-4CE6-8494-24FF09D463C7}"/>
              </a:ext>
            </a:extLst>
          </p:cNvPr>
          <p:cNvCxnSpPr>
            <a:cxnSpLocks/>
          </p:cNvCxnSpPr>
          <p:nvPr/>
        </p:nvCxnSpPr>
        <p:spPr>
          <a:xfrm>
            <a:off x="2164298" y="2378476"/>
            <a:ext cx="0" cy="1126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09F733-13BD-406E-AA8A-382E7D3A733F}"/>
              </a:ext>
            </a:extLst>
          </p:cNvPr>
          <p:cNvSpPr txBox="1"/>
          <p:nvPr/>
        </p:nvSpPr>
        <p:spPr>
          <a:xfrm>
            <a:off x="726025" y="3573134"/>
            <a:ext cx="5084225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Read the variable you need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(must be the same name in header information)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9C4E9415-060B-4416-BF55-01A7E653ED68}"/>
              </a:ext>
            </a:extLst>
          </p:cNvPr>
          <p:cNvGrpSpPr/>
          <p:nvPr/>
        </p:nvGrpSpPr>
        <p:grpSpPr>
          <a:xfrm>
            <a:off x="4179769" y="4599377"/>
            <a:ext cx="6493925" cy="1696670"/>
            <a:chOff x="3305362" y="4599377"/>
            <a:chExt cx="6493925" cy="169667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888E8F32-63D7-4475-80F2-7C12859FF093}"/>
                </a:ext>
              </a:extLst>
            </p:cNvPr>
            <p:cNvSpPr/>
            <p:nvPr/>
          </p:nvSpPr>
          <p:spPr>
            <a:xfrm>
              <a:off x="3305362" y="4599377"/>
              <a:ext cx="6493925" cy="1696670"/>
            </a:xfrm>
            <a:prstGeom prst="roundRect">
              <a:avLst>
                <a:gd name="adj" fmla="val 3176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22CD65-EF9B-4B5F-A43F-70D84C0D48A4}"/>
                </a:ext>
              </a:extLst>
            </p:cNvPr>
            <p:cNvSpPr/>
            <p:nvPr/>
          </p:nvSpPr>
          <p:spPr>
            <a:xfrm>
              <a:off x="3544016" y="4776406"/>
              <a:ext cx="6033032" cy="134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dir = "/data/course/ERA-Interim/Monthly/0.5x0.5/Global/T"</a:t>
              </a:r>
            </a:p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    = addfile( dir+"/</a:t>
              </a:r>
              <a:r>
                <a:rPr lang="fr-F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EC_T_mon_1997.nc</a:t>
              </a: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","r" )</a:t>
              </a:r>
            </a:p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   = short2flt( f-&gt;t )</a:t>
              </a:r>
            </a:p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printVarSummary(T)</a:t>
              </a:r>
              <a:endParaRPr lang="zh-TW" altLang="en-US" sz="1600" b="1" dirty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645BF76-89EE-4700-ACED-D44D2EBDB86E}"/>
              </a:ext>
            </a:extLst>
          </p:cNvPr>
          <p:cNvSpPr/>
          <p:nvPr/>
        </p:nvSpPr>
        <p:spPr>
          <a:xfrm>
            <a:off x="1518306" y="4599377"/>
            <a:ext cx="1696739" cy="169667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</a:t>
            </a:r>
            <a:endParaRPr lang="zh-TW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1AB32ED-63FC-4825-BD9F-EC4D1DE2AB62}"/>
              </a:ext>
            </a:extLst>
          </p:cNvPr>
          <p:cNvSpPr/>
          <p:nvPr/>
        </p:nvSpPr>
        <p:spPr>
          <a:xfrm>
            <a:off x="6296026" y="2223031"/>
            <a:ext cx="1333497" cy="13334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</a:t>
            </a:r>
            <a:r>
              <a:rPr lang="zh-TW" altLang="en-US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zh-TW" altLang="en-US" sz="2000" b="1" dirty="0">
                <a:latin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C8FC8EE-1C0C-4288-8FC4-37CD0F74A11E}"/>
              </a:ext>
            </a:extLst>
          </p:cNvPr>
          <p:cNvCxnSpPr>
            <a:cxnSpLocks/>
          </p:cNvCxnSpPr>
          <p:nvPr/>
        </p:nvCxnSpPr>
        <p:spPr>
          <a:xfrm>
            <a:off x="6962775" y="1981200"/>
            <a:ext cx="0" cy="17891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A08B3DD-2BC7-4641-B160-FA772A8F2802}"/>
              </a:ext>
            </a:extLst>
          </p:cNvPr>
          <p:cNvSpPr txBox="1"/>
          <p:nvPr/>
        </p:nvSpPr>
        <p:spPr>
          <a:xfrm>
            <a:off x="7815617" y="1712742"/>
            <a:ext cx="3650358" cy="825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fout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</a:t>
            </a:r>
            <a:r>
              <a:rPr lang="en-US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addfile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 “./out.nc”, </a:t>
            </a:r>
            <a:r>
              <a:rPr lang="en-US" altLang="zh-TW" sz="2000" b="1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“c” 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TW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fout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-&gt;</a:t>
            </a:r>
            <a:r>
              <a:rPr lang="en-US" altLang="zh-TW" sz="2000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Var</a:t>
            </a:r>
            <a:endParaRPr lang="zh-TW" altLang="en-US" sz="2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2DC11193-B50A-4F64-B047-4E516321E512}"/>
              </a:ext>
            </a:extLst>
          </p:cNvPr>
          <p:cNvCxnSpPr>
            <a:cxnSpLocks/>
          </p:cNvCxnSpPr>
          <p:nvPr/>
        </p:nvCxnSpPr>
        <p:spPr>
          <a:xfrm>
            <a:off x="9650948" y="2537968"/>
            <a:ext cx="397927" cy="410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D20E141-0314-495C-84A3-09AC03237251}"/>
              </a:ext>
            </a:extLst>
          </p:cNvPr>
          <p:cNvSpPr/>
          <p:nvPr/>
        </p:nvSpPr>
        <p:spPr>
          <a:xfrm>
            <a:off x="9607329" y="2948433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Original variable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0AB462-1629-451F-AFBD-3675544458D4}"/>
              </a:ext>
            </a:extLst>
          </p:cNvPr>
          <p:cNvSpPr/>
          <p:nvPr/>
        </p:nvSpPr>
        <p:spPr>
          <a:xfrm>
            <a:off x="7815618" y="3456960"/>
            <a:ext cx="2309456" cy="71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variable name of your output data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CC29935-7360-4946-8B72-7B654DD29BFD}"/>
              </a:ext>
            </a:extLst>
          </p:cNvPr>
          <p:cNvCxnSpPr>
            <a:cxnSpLocks/>
          </p:cNvCxnSpPr>
          <p:nvPr/>
        </p:nvCxnSpPr>
        <p:spPr>
          <a:xfrm>
            <a:off x="8984201" y="2557017"/>
            <a:ext cx="0" cy="8209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6E59B5AF-9E87-458B-94F3-B2A9BC05CFF7}"/>
              </a:ext>
            </a:extLst>
          </p:cNvPr>
          <p:cNvSpPr/>
          <p:nvPr/>
        </p:nvSpPr>
        <p:spPr>
          <a:xfrm rot="5400000">
            <a:off x="3431022" y="5263046"/>
            <a:ext cx="428425" cy="3693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A55A8A-DD0A-4EFC-BB11-0E48AA972FB3}"/>
              </a:ext>
            </a:extLst>
          </p:cNvPr>
          <p:cNvSpPr/>
          <p:nvPr/>
        </p:nvSpPr>
        <p:spPr>
          <a:xfrm>
            <a:off x="6962774" y="1513609"/>
            <a:ext cx="4798471" cy="2765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34E476-D498-43DA-8007-AA683BC44CFE}"/>
              </a:ext>
            </a:extLst>
          </p:cNvPr>
          <p:cNvSpPr/>
          <p:nvPr/>
        </p:nvSpPr>
        <p:spPr>
          <a:xfrm>
            <a:off x="2466891" y="2378476"/>
            <a:ext cx="3629108" cy="10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"r" [read: all supported formats]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"c" [create: </a:t>
            </a:r>
            <a:r>
              <a:rPr lang="en-US" altLang="zh-TW" dirty="0" err="1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HDF only]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"w" [read/write: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HDF only]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1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0000">
              <a:schemeClr val="bg1"/>
            </a:gs>
            <a:gs pos="60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25640DD-AB4F-4A6F-A922-341439F5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39" y="4819159"/>
            <a:ext cx="1951388" cy="1332104"/>
          </a:xfrm>
          <a:prstGeom prst="rect">
            <a:avLst/>
          </a:prstGeom>
        </p:spPr>
      </p:pic>
      <p:pic>
        <p:nvPicPr>
          <p:cNvPr id="2" name="Picture 2" descr="File:Matlab Logo.png">
            <a:extLst>
              <a:ext uri="{FF2B5EF4-FFF2-40B4-BE49-F238E27FC236}">
                <a16:creationId xmlns:a16="http://schemas.microsoft.com/office/drawing/2014/main" id="{6A7F168A-E16B-423F-9C2D-49C0C1E9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8" y="2681826"/>
            <a:ext cx="1663987" cy="14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ortran acs cover.jpeg">
            <a:extLst>
              <a:ext uri="{FF2B5EF4-FFF2-40B4-BE49-F238E27FC236}">
                <a16:creationId xmlns:a16="http://schemas.microsoft.com/office/drawing/2014/main" id="{3A455963-0FD7-47EF-8163-07DE082C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1" y="425850"/>
            <a:ext cx="1241708" cy="15877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91D3F3-F725-4957-B440-7A8A4B28D86C}"/>
              </a:ext>
            </a:extLst>
          </p:cNvPr>
          <p:cNvSpPr/>
          <p:nvPr/>
        </p:nvSpPr>
        <p:spPr>
          <a:xfrm>
            <a:off x="9925801" y="5303325"/>
            <a:ext cx="1462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GrADS</a:t>
            </a:r>
            <a:endParaRPr lang="en-US" altLang="zh-TW" sz="3200" b="1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8" name="Picture 12" descr="Image result for EXCEL LOGO">
            <a:extLst>
              <a:ext uri="{FF2B5EF4-FFF2-40B4-BE49-F238E27FC236}">
                <a16:creationId xmlns:a16="http://schemas.microsoft.com/office/drawing/2014/main" id="{1FDDAEF0-E7F1-461A-8DC8-F09969A4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90" y="577687"/>
            <a:ext cx="1284081" cy="12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BBFADB-A154-4B98-BAE0-8DDB7B8A2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7" y="2854907"/>
            <a:ext cx="2713176" cy="11481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E60BBDA-6375-4139-8A58-B80386019842}"/>
              </a:ext>
            </a:extLst>
          </p:cNvPr>
          <p:cNvSpPr/>
          <p:nvPr/>
        </p:nvSpPr>
        <p:spPr>
          <a:xfrm>
            <a:off x="3951566" y="1074509"/>
            <a:ext cx="4288867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Introduction</a:t>
            </a:r>
          </a:p>
          <a:p>
            <a:pPr algn="ctr">
              <a:lnSpc>
                <a:spcPct val="200000"/>
              </a:lnSpc>
            </a:pPr>
            <a:endParaRPr lang="en-US" altLang="zh-TW" sz="1000" b="1" i="1" dirty="0">
              <a:ln w="38100">
                <a:solidFill>
                  <a:schemeClr val="tx1"/>
                </a:solidFill>
              </a:ln>
              <a:solidFill>
                <a:srgbClr val="002060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NCL Operation</a:t>
            </a:r>
          </a:p>
          <a:p>
            <a:pPr algn="ctr">
              <a:lnSpc>
                <a:spcPct val="200000"/>
              </a:lnSpc>
            </a:pPr>
            <a:endParaRPr lang="en-US" altLang="zh-TW" sz="1000" b="1" i="1" dirty="0">
              <a:ln w="38100">
                <a:solidFill>
                  <a:schemeClr val="tx1"/>
                </a:solidFill>
              </a:ln>
              <a:solidFill>
                <a:srgbClr val="002060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Data Structure</a:t>
            </a:r>
          </a:p>
          <a:p>
            <a:pPr algn="ctr">
              <a:lnSpc>
                <a:spcPct val="200000"/>
              </a:lnSpc>
            </a:pPr>
            <a:endParaRPr lang="en-US" altLang="zh-TW" sz="1000" b="1" i="1" dirty="0">
              <a:ln w="38100">
                <a:solidFill>
                  <a:schemeClr val="tx1"/>
                </a:solidFill>
              </a:ln>
              <a:solidFill>
                <a:srgbClr val="002060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File I/O</a:t>
            </a:r>
          </a:p>
          <a:p>
            <a:pPr algn="ctr">
              <a:lnSpc>
                <a:spcPct val="200000"/>
              </a:lnSpc>
            </a:pPr>
            <a:endParaRPr lang="en-US" altLang="zh-TW" sz="1000" b="1" i="1" dirty="0">
              <a:ln w="38100">
                <a:solidFill>
                  <a:schemeClr val="tx1"/>
                </a:solidFill>
              </a:ln>
              <a:solidFill>
                <a:srgbClr val="002060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Overview of Plots</a:t>
            </a:r>
          </a:p>
        </p:txBody>
      </p:sp>
    </p:spTree>
    <p:extLst>
      <p:ext uri="{BB962C8B-B14F-4D97-AF65-F5344CB8AC3E}">
        <p14:creationId xmlns:p14="http://schemas.microsoft.com/office/powerpoint/2010/main" val="71184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E5C2B8C-EE8F-4946-B6D1-E88249AC0399}"/>
              </a:ext>
            </a:extLst>
          </p:cNvPr>
          <p:cNvGrpSpPr/>
          <p:nvPr/>
        </p:nvGrpSpPr>
        <p:grpSpPr>
          <a:xfrm>
            <a:off x="4757060" y="248284"/>
            <a:ext cx="2677879" cy="769798"/>
            <a:chOff x="3307674" y="291658"/>
            <a:chExt cx="2677879" cy="769798"/>
          </a:xfrm>
        </p:grpSpPr>
        <p:pic>
          <p:nvPicPr>
            <p:cNvPr id="4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4025C992-47B3-412E-9689-D59B72D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400860-8A4C-439B-9829-EA07878DDBF4}"/>
                </a:ext>
              </a:extLst>
            </p:cNvPr>
            <p:cNvSpPr/>
            <p:nvPr/>
          </p:nvSpPr>
          <p:spPr>
            <a:xfrm>
              <a:off x="4220326" y="353391"/>
              <a:ext cx="1765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File I/O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1F76358D-D81D-42B4-9C29-2D83741CD97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1F76358D-D81D-42B4-9C29-2D83741CD9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3D3CDF3-E95E-40CF-911D-FDC26730D40D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CDB988-8C58-4D5A-AE83-DAF2B182788B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One file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621709-6DB7-436E-91B1-3AFB6959CDB8}"/>
              </a:ext>
            </a:extLst>
          </p:cNvPr>
          <p:cNvSpPr txBox="1"/>
          <p:nvPr/>
        </p:nvSpPr>
        <p:spPr>
          <a:xfrm>
            <a:off x="1153503" y="1553250"/>
            <a:ext cx="4235455" cy="825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     = </a:t>
            </a:r>
            <a:r>
              <a:rPr lang="en-US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addfile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 file_name.nc, </a:t>
            </a:r>
            <a:r>
              <a:rPr lang="en-US" altLang="zh-TW" sz="2000" b="1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status 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 =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f-&gt;var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7DD752-EE82-4EFD-86BA-5B20AF5ABD6B}"/>
              </a:ext>
            </a:extLst>
          </p:cNvPr>
          <p:cNvSpPr txBox="1"/>
          <p:nvPr/>
        </p:nvSpPr>
        <p:spPr>
          <a:xfrm>
            <a:off x="726025" y="867181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 for opening data file</a:t>
            </a:r>
            <a:endParaRPr lang="zh-TW" altLang="en-US" dirty="0">
              <a:solidFill>
                <a:srgbClr val="0070C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2C768D-047B-42FF-8346-39E9F091D83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24380" y="1236513"/>
            <a:ext cx="0" cy="3431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EE0221B-38ED-4825-B61E-04FF283125D5}"/>
              </a:ext>
            </a:extLst>
          </p:cNvPr>
          <p:cNvCxnSpPr>
            <a:cxnSpLocks/>
          </p:cNvCxnSpPr>
          <p:nvPr/>
        </p:nvCxnSpPr>
        <p:spPr>
          <a:xfrm>
            <a:off x="4667250" y="1981200"/>
            <a:ext cx="0" cy="3972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81828C5-8A53-4CE6-8494-24FF09D463C7}"/>
              </a:ext>
            </a:extLst>
          </p:cNvPr>
          <p:cNvCxnSpPr>
            <a:cxnSpLocks/>
          </p:cNvCxnSpPr>
          <p:nvPr/>
        </p:nvCxnSpPr>
        <p:spPr>
          <a:xfrm>
            <a:off x="2164298" y="2378476"/>
            <a:ext cx="0" cy="1126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09F733-13BD-406E-AA8A-382E7D3A733F}"/>
              </a:ext>
            </a:extLst>
          </p:cNvPr>
          <p:cNvSpPr txBox="1"/>
          <p:nvPr/>
        </p:nvSpPr>
        <p:spPr>
          <a:xfrm>
            <a:off x="726025" y="3573134"/>
            <a:ext cx="5084225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Read the variable you need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(must be the same name in header information)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645BF76-89EE-4700-ACED-D44D2EBDB86E}"/>
              </a:ext>
            </a:extLst>
          </p:cNvPr>
          <p:cNvSpPr/>
          <p:nvPr/>
        </p:nvSpPr>
        <p:spPr>
          <a:xfrm>
            <a:off x="1518306" y="4599377"/>
            <a:ext cx="1696739" cy="169667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</a:t>
            </a:r>
            <a:endParaRPr lang="zh-TW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1AB32ED-63FC-4825-BD9F-EC4D1DE2AB62}"/>
              </a:ext>
            </a:extLst>
          </p:cNvPr>
          <p:cNvSpPr/>
          <p:nvPr/>
        </p:nvSpPr>
        <p:spPr>
          <a:xfrm>
            <a:off x="6296026" y="2223031"/>
            <a:ext cx="1333497" cy="13334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</a:t>
            </a:r>
            <a:r>
              <a:rPr lang="zh-TW" altLang="en-US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zh-TW" altLang="en-US" sz="2000" b="1" dirty="0">
                <a:latin typeface="Ebrima" panose="02000000000000000000" pitchFamily="2" charset="0"/>
                <a:cs typeface="Ebrima" panose="02000000000000000000" pitchFamily="2" charset="0"/>
              </a:rPr>
              <a:t>    </a:t>
            </a:r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C8FC8EE-1C0C-4288-8FC4-37CD0F74A11E}"/>
              </a:ext>
            </a:extLst>
          </p:cNvPr>
          <p:cNvCxnSpPr>
            <a:cxnSpLocks/>
          </p:cNvCxnSpPr>
          <p:nvPr/>
        </p:nvCxnSpPr>
        <p:spPr>
          <a:xfrm>
            <a:off x="6962775" y="1981200"/>
            <a:ext cx="0" cy="17891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A08B3DD-2BC7-4641-B160-FA772A8F2802}"/>
              </a:ext>
            </a:extLst>
          </p:cNvPr>
          <p:cNvSpPr txBox="1"/>
          <p:nvPr/>
        </p:nvSpPr>
        <p:spPr>
          <a:xfrm>
            <a:off x="7815617" y="1712742"/>
            <a:ext cx="3563796" cy="825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fout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</a:t>
            </a:r>
            <a:r>
              <a:rPr lang="en-US" altLang="zh-TW" sz="2000" b="1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addfile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("./out.nc", </a:t>
            </a:r>
            <a:r>
              <a:rPr lang="en-US" altLang="zh-TW" sz="2000" b="1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"c" 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TW" sz="20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fout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-&gt;</a:t>
            </a:r>
            <a:r>
              <a:rPr lang="en-US" altLang="zh-TW" sz="2000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VAR</a:t>
            </a: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Var</a:t>
            </a:r>
            <a:endParaRPr lang="zh-TW" altLang="en-US" sz="2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2DC11193-B50A-4F64-B047-4E516321E512}"/>
              </a:ext>
            </a:extLst>
          </p:cNvPr>
          <p:cNvCxnSpPr>
            <a:cxnSpLocks/>
          </p:cNvCxnSpPr>
          <p:nvPr/>
        </p:nvCxnSpPr>
        <p:spPr>
          <a:xfrm>
            <a:off x="9650948" y="2537968"/>
            <a:ext cx="397927" cy="410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CD20E141-0314-495C-84A3-09AC03237251}"/>
              </a:ext>
            </a:extLst>
          </p:cNvPr>
          <p:cNvSpPr/>
          <p:nvPr/>
        </p:nvSpPr>
        <p:spPr>
          <a:xfrm>
            <a:off x="9607329" y="2948433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Original variable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0AB462-1629-451F-AFBD-3675544458D4}"/>
              </a:ext>
            </a:extLst>
          </p:cNvPr>
          <p:cNvSpPr/>
          <p:nvPr/>
        </p:nvSpPr>
        <p:spPr>
          <a:xfrm>
            <a:off x="7815618" y="3456960"/>
            <a:ext cx="2309456" cy="71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variable name of your output data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CC29935-7360-4946-8B72-7B654DD29BFD}"/>
              </a:ext>
            </a:extLst>
          </p:cNvPr>
          <p:cNvCxnSpPr>
            <a:cxnSpLocks/>
          </p:cNvCxnSpPr>
          <p:nvPr/>
        </p:nvCxnSpPr>
        <p:spPr>
          <a:xfrm>
            <a:off x="8984201" y="2557017"/>
            <a:ext cx="0" cy="8209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6E59B5AF-9E87-458B-94F3-B2A9BC05CFF7}"/>
              </a:ext>
            </a:extLst>
          </p:cNvPr>
          <p:cNvSpPr/>
          <p:nvPr/>
        </p:nvSpPr>
        <p:spPr>
          <a:xfrm rot="5400000">
            <a:off x="3431022" y="5263046"/>
            <a:ext cx="428425" cy="3693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060E8C2-A52E-4C04-9F6A-8FC1C7A5A066}"/>
              </a:ext>
            </a:extLst>
          </p:cNvPr>
          <p:cNvSpPr/>
          <p:nvPr/>
        </p:nvSpPr>
        <p:spPr>
          <a:xfrm>
            <a:off x="2466891" y="2378476"/>
            <a:ext cx="3629108" cy="10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"r" [read: all supported formats]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"c" [create: </a:t>
            </a:r>
            <a:r>
              <a:rPr lang="en-US" altLang="zh-TW" dirty="0" err="1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HDF only] </a:t>
            </a: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"w" [read/write: 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HDF only]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F770B49-E145-4E21-B870-A200AF8393AC}"/>
              </a:ext>
            </a:extLst>
          </p:cNvPr>
          <p:cNvGrpSpPr/>
          <p:nvPr/>
        </p:nvGrpSpPr>
        <p:grpSpPr>
          <a:xfrm>
            <a:off x="4179769" y="4599377"/>
            <a:ext cx="6493925" cy="1696670"/>
            <a:chOff x="3305362" y="4599377"/>
            <a:chExt cx="6493925" cy="1696670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B095303A-6DAE-4CD0-87B6-322F81F7D97B}"/>
                </a:ext>
              </a:extLst>
            </p:cNvPr>
            <p:cNvSpPr/>
            <p:nvPr/>
          </p:nvSpPr>
          <p:spPr>
            <a:xfrm>
              <a:off x="3305362" y="4599377"/>
              <a:ext cx="6493925" cy="1696670"/>
            </a:xfrm>
            <a:prstGeom prst="roundRect">
              <a:avLst>
                <a:gd name="adj" fmla="val 3176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0466E2C-63B2-452A-BA2C-08F63D3167C7}"/>
                </a:ext>
              </a:extLst>
            </p:cNvPr>
            <p:cNvSpPr/>
            <p:nvPr/>
          </p:nvSpPr>
          <p:spPr>
            <a:xfrm>
              <a:off x="3544016" y="4776406"/>
              <a:ext cx="6033032" cy="134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dir = "/data/course/ERA-Interim/Monthly/0.5x0.5/Global/T"</a:t>
              </a:r>
            </a:p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    = addfile( dir+"/</a:t>
              </a:r>
              <a:r>
                <a:rPr lang="fr-F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EC_T_mon_1997.nc</a:t>
              </a: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","r" )</a:t>
              </a:r>
            </a:p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   = short2flt( f-&gt;t )</a:t>
              </a:r>
            </a:p>
            <a:p>
              <a:pPr>
                <a:lnSpc>
                  <a:spcPts val="2500"/>
                </a:lnSpc>
              </a:pPr>
              <a:r>
                <a:rPr lang="pt-BR" altLang="zh-TW" sz="1600" b="1" dirty="0">
                  <a:solidFill>
                    <a:schemeClr val="accent2">
                      <a:lumMod val="50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printVarSummary(T)</a:t>
              </a:r>
              <a:endParaRPr lang="zh-TW" altLang="en-US" sz="1600" b="1" dirty="0">
                <a:solidFill>
                  <a:schemeClr val="accent2">
                    <a:lumMod val="50000"/>
                  </a:schemeClr>
                </a:solidFill>
                <a:latin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0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DB86322-59CA-439F-BD71-1672ED429874}"/>
              </a:ext>
            </a:extLst>
          </p:cNvPr>
          <p:cNvGrpSpPr/>
          <p:nvPr/>
        </p:nvGrpSpPr>
        <p:grpSpPr>
          <a:xfrm>
            <a:off x="4757060" y="248284"/>
            <a:ext cx="2677879" cy="769798"/>
            <a:chOff x="3307674" y="291658"/>
            <a:chExt cx="2677879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812BBC73-F2E2-476C-BBD2-B332BB0D1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242E82D-44D2-4999-87B7-BDF37C394A8A}"/>
                </a:ext>
              </a:extLst>
            </p:cNvPr>
            <p:cNvSpPr/>
            <p:nvPr/>
          </p:nvSpPr>
          <p:spPr>
            <a:xfrm>
              <a:off x="4220326" y="353391"/>
              <a:ext cx="1765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File I/O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B6EB3B51-5D02-4F4C-B917-6714138891C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B6EB3B51-5D02-4F4C-B917-671413889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C9B41A8-227A-4AEA-90B5-28BDAABFF571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A49571-9778-4286-90B2-2275E74C6987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1DB2AB-0E5A-49D0-B429-FEA98D1E39CD}"/>
              </a:ext>
            </a:extLst>
          </p:cNvPr>
          <p:cNvSpPr txBox="1"/>
          <p:nvPr/>
        </p:nvSpPr>
        <p:spPr>
          <a:xfrm>
            <a:off x="1718838" y="1479958"/>
            <a:ext cx="8754321" cy="385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There are several files in </a:t>
            </a:r>
            <a:r>
              <a:rPr lang="pt-BR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"/data/course/ERA-Interim/Monthly/0.5x0.5/Global/SST"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9E864C3-EF68-4A05-99EA-5017556B26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32" t="44018" r="6198" b="7398"/>
          <a:stretch/>
        </p:blipFill>
        <p:spPr>
          <a:xfrm>
            <a:off x="566525" y="2121561"/>
            <a:ext cx="11058950" cy="40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DB86322-59CA-439F-BD71-1672ED429874}"/>
              </a:ext>
            </a:extLst>
          </p:cNvPr>
          <p:cNvGrpSpPr/>
          <p:nvPr/>
        </p:nvGrpSpPr>
        <p:grpSpPr>
          <a:xfrm>
            <a:off x="4757060" y="248284"/>
            <a:ext cx="2677879" cy="769798"/>
            <a:chOff x="3307674" y="291658"/>
            <a:chExt cx="2677879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812BBC73-F2E2-476C-BBD2-B332BB0D1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242E82D-44D2-4999-87B7-BDF37C394A8A}"/>
                </a:ext>
              </a:extLst>
            </p:cNvPr>
            <p:cNvSpPr/>
            <p:nvPr/>
          </p:nvSpPr>
          <p:spPr>
            <a:xfrm>
              <a:off x="4220326" y="353391"/>
              <a:ext cx="1765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File I/O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B6EB3B51-5D02-4F4C-B917-6714138891C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B6EB3B51-5D02-4F4C-B917-671413889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C9B41A8-227A-4AEA-90B5-28BDAABFF571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A49571-9778-4286-90B2-2275E74C6987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463695-BD54-4ED7-8894-CFCA18B18B75}"/>
              </a:ext>
            </a:extLst>
          </p:cNvPr>
          <p:cNvSpPr/>
          <p:nvPr/>
        </p:nvSpPr>
        <p:spPr>
          <a:xfrm>
            <a:off x="2747958" y="2671493"/>
            <a:ext cx="8754321" cy="237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2000" dirty="0" err="1"/>
              <a:t>dir</a:t>
            </a:r>
            <a:r>
              <a:rPr lang="en-US" altLang="zh-TW" sz="2000" dirty="0"/>
              <a:t> = </a:t>
            </a:r>
            <a:r>
              <a:rPr lang="pt-BR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"/data/course/ERA-Interim/Monthly/0.5x0.5/Global/SST</a:t>
            </a:r>
            <a:r>
              <a:rPr lang="en-US" altLang="zh-TW" sz="2000" dirty="0"/>
              <a:t>"</a:t>
            </a:r>
          </a:p>
          <a:p>
            <a:pPr>
              <a:lnSpc>
                <a:spcPts val="3000"/>
              </a:lnSpc>
            </a:pPr>
            <a:r>
              <a:rPr lang="en-US" altLang="zh-TW" sz="2000" dirty="0" err="1"/>
              <a:t>fls</a:t>
            </a:r>
            <a:r>
              <a:rPr lang="en-US" altLang="zh-TW" sz="2000" dirty="0"/>
              <a:t>  = </a:t>
            </a:r>
            <a:r>
              <a:rPr lang="en-US" altLang="zh-TW" sz="2000" b="1" dirty="0" err="1">
                <a:solidFill>
                  <a:srgbClr val="0070C0"/>
                </a:solidFill>
              </a:rPr>
              <a:t>systemfunc</a:t>
            </a:r>
            <a:r>
              <a:rPr lang="en-US" altLang="zh-TW" sz="2000" dirty="0"/>
              <a:t>("ls "+</a:t>
            </a:r>
            <a:r>
              <a:rPr lang="en-US" altLang="zh-TW" sz="2000" dirty="0" err="1"/>
              <a:t>dir</a:t>
            </a:r>
            <a:r>
              <a:rPr lang="en-US" altLang="zh-TW" sz="2000" dirty="0"/>
              <a:t>+"/</a:t>
            </a:r>
            <a:r>
              <a:rPr lang="en-US" altLang="zh-TW" sz="2000" b="1" dirty="0">
                <a:solidFill>
                  <a:srgbClr val="C00000"/>
                </a:solidFill>
              </a:rPr>
              <a:t>*.</a:t>
            </a:r>
            <a:r>
              <a:rPr lang="en-US" altLang="zh-TW" sz="2000" b="1" dirty="0" err="1">
                <a:solidFill>
                  <a:srgbClr val="C00000"/>
                </a:solidFill>
              </a:rPr>
              <a:t>nc</a:t>
            </a:r>
            <a:r>
              <a:rPr lang="en-US" altLang="zh-TW" sz="2000" dirty="0"/>
              <a:t>")</a:t>
            </a:r>
          </a:p>
          <a:p>
            <a:pPr>
              <a:lnSpc>
                <a:spcPts val="3000"/>
              </a:lnSpc>
            </a:pPr>
            <a:r>
              <a:rPr lang="en-US" altLang="zh-TW" sz="2000" dirty="0"/>
              <a:t>f     = </a:t>
            </a:r>
            <a:r>
              <a:rPr lang="en-US" altLang="zh-TW" sz="2000" b="1" dirty="0" err="1">
                <a:solidFill>
                  <a:srgbClr val="0070C0"/>
                </a:solidFill>
              </a:rPr>
              <a:t>addfiles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fls</a:t>
            </a:r>
            <a:r>
              <a:rPr lang="en-US" altLang="zh-TW" sz="2000" dirty="0"/>
              <a:t>,"r")</a:t>
            </a:r>
          </a:p>
          <a:p>
            <a:pPr>
              <a:lnSpc>
                <a:spcPts val="3000"/>
              </a:lnSpc>
            </a:pPr>
            <a:r>
              <a:rPr lang="en-US" altLang="zh-TW" sz="2000" b="1" dirty="0" err="1">
                <a:solidFill>
                  <a:srgbClr val="0070C0"/>
                </a:solidFill>
              </a:rPr>
              <a:t>ListSetType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f,"</a:t>
            </a:r>
            <a:r>
              <a:rPr lang="en-US" altLang="zh-TW" sz="2000" b="1" dirty="0" err="1">
                <a:solidFill>
                  <a:srgbClr val="7030A0"/>
                </a:solidFill>
              </a:rPr>
              <a:t>cat</a:t>
            </a:r>
            <a:r>
              <a:rPr lang="en-US" altLang="zh-TW" sz="2000" dirty="0"/>
              <a:t>")</a:t>
            </a:r>
          </a:p>
          <a:p>
            <a:pPr>
              <a:lnSpc>
                <a:spcPts val="3000"/>
              </a:lnSpc>
            </a:pPr>
            <a:r>
              <a:rPr lang="en-US" altLang="zh-TW" sz="2000" dirty="0"/>
              <a:t>T    = f</a:t>
            </a:r>
            <a:r>
              <a:rPr lang="en-US" altLang="zh-TW" sz="2000" b="1" dirty="0">
                <a:solidFill>
                  <a:srgbClr val="00B050"/>
                </a:solidFill>
              </a:rPr>
              <a:t>[:]</a:t>
            </a:r>
            <a:r>
              <a:rPr lang="en-US" altLang="zh-TW" sz="2000" dirty="0"/>
              <a:t>-&gt;</a:t>
            </a:r>
            <a:r>
              <a:rPr lang="en-US" altLang="zh-TW" sz="2000" dirty="0" err="1"/>
              <a:t>sst</a:t>
            </a:r>
            <a:endParaRPr lang="en-US" altLang="zh-TW" sz="2000" dirty="0"/>
          </a:p>
          <a:p>
            <a:pPr>
              <a:lnSpc>
                <a:spcPts val="3000"/>
              </a:lnSpc>
            </a:pPr>
            <a:r>
              <a:rPr lang="en-US" altLang="zh-TW" sz="2000" dirty="0" err="1"/>
              <a:t>printVarSummary</a:t>
            </a:r>
            <a:r>
              <a:rPr lang="en-US" altLang="zh-TW" sz="2000" dirty="0"/>
              <a:t>(T)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1DB2AB-0E5A-49D0-B429-FEA98D1E39CD}"/>
              </a:ext>
            </a:extLst>
          </p:cNvPr>
          <p:cNvSpPr txBox="1"/>
          <p:nvPr/>
        </p:nvSpPr>
        <p:spPr>
          <a:xfrm>
            <a:off x="1718838" y="1479958"/>
            <a:ext cx="8754321" cy="385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There are several files in </a:t>
            </a:r>
            <a:r>
              <a:rPr lang="pt-BR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"/data/course/ERA-Interim/Monthly/0.5x0.5/Global/SST"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ACD33EA0-BADB-4150-BC5D-A3644590825D}"/>
              </a:ext>
            </a:extLst>
          </p:cNvPr>
          <p:cNvSpPr/>
          <p:nvPr/>
        </p:nvSpPr>
        <p:spPr>
          <a:xfrm>
            <a:off x="2255959" y="3208882"/>
            <a:ext cx="334841" cy="967692"/>
          </a:xfrm>
          <a:prstGeom prst="leftBracket">
            <a:avLst>
              <a:gd name="adj" fmla="val 142424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119EDF-68B3-4A76-9627-D3726FC4DD2A}"/>
              </a:ext>
            </a:extLst>
          </p:cNvPr>
          <p:cNvSpPr/>
          <p:nvPr/>
        </p:nvSpPr>
        <p:spPr>
          <a:xfrm>
            <a:off x="992789" y="348825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Functions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F4F9AC-822A-4205-BA1F-D5EB86AFE05C}"/>
              </a:ext>
            </a:extLst>
          </p:cNvPr>
          <p:cNvSpPr/>
          <p:nvPr/>
        </p:nvSpPr>
        <p:spPr>
          <a:xfrm>
            <a:off x="6552325" y="3137973"/>
            <a:ext cx="386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Read all the files in the directory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D4C4A-33ED-4457-A394-4094DB22C276}"/>
              </a:ext>
            </a:extLst>
          </p:cNvPr>
          <p:cNvSpPr/>
          <p:nvPr/>
        </p:nvSpPr>
        <p:spPr>
          <a:xfrm>
            <a:off x="5070990" y="389188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the file list after reading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167A0C-46CC-427C-9C80-94068E79CA5D}"/>
              </a:ext>
            </a:extLst>
          </p:cNvPr>
          <p:cNvSpPr/>
          <p:nvPr/>
        </p:nvSpPr>
        <p:spPr>
          <a:xfrm>
            <a:off x="5070028" y="4261213"/>
            <a:ext cx="243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B05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Read t from all files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FEEDE9E-F96C-43A3-996E-D5CBC018E142}"/>
              </a:ext>
            </a:extLst>
          </p:cNvPr>
          <p:cNvSpPr/>
          <p:nvPr/>
        </p:nvSpPr>
        <p:spPr>
          <a:xfrm>
            <a:off x="3020045" y="5952099"/>
            <a:ext cx="7514342" cy="5810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[ </a:t>
            </a:r>
            <a:r>
              <a:rPr lang="en-US" altLang="zh-TW" sz="1600" b="1" dirty="0" err="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ncl_join</a:t>
            </a:r>
            <a:r>
              <a:rPr lang="en-US" altLang="zh-TW" sz="16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| 40 ] x [ time | 12 ] x [ latitude | 361 ] x [ longitude | 720 ]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19C4F056-6C9C-4E78-8889-7C4C5B526216}"/>
              </a:ext>
            </a:extLst>
          </p:cNvPr>
          <p:cNvSpPr/>
          <p:nvPr/>
        </p:nvSpPr>
        <p:spPr>
          <a:xfrm>
            <a:off x="1670543" y="5952099"/>
            <a:ext cx="1039947" cy="581023"/>
          </a:xfrm>
          <a:prstGeom prst="roundRect">
            <a:avLst>
              <a:gd name="adj" fmla="val 50000"/>
            </a:avLst>
          </a:prstGeom>
          <a:solidFill>
            <a:srgbClr val="E6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Join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9E3DD733-52FA-460C-9780-2712DDE64904}"/>
              </a:ext>
            </a:extLst>
          </p:cNvPr>
          <p:cNvSpPr/>
          <p:nvPr/>
        </p:nvSpPr>
        <p:spPr>
          <a:xfrm>
            <a:off x="3020045" y="5191358"/>
            <a:ext cx="7514342" cy="58102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[ time | 480 ] x [ latitude | 361 ] x [ longitude | 720 ]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9B1004FB-7444-495E-8AA6-9268CC38FC01}"/>
              </a:ext>
            </a:extLst>
          </p:cNvPr>
          <p:cNvSpPr/>
          <p:nvPr/>
        </p:nvSpPr>
        <p:spPr>
          <a:xfrm>
            <a:off x="1670543" y="5191359"/>
            <a:ext cx="1039947" cy="581024"/>
          </a:xfrm>
          <a:prstGeom prst="roundRect">
            <a:avLst>
              <a:gd name="adj" fmla="val 50000"/>
            </a:avLst>
          </a:prstGeom>
          <a:solidFill>
            <a:srgbClr val="E6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Cat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463D0F-06AA-434B-8680-322120381A78}"/>
              </a:ext>
            </a:extLst>
          </p:cNvPr>
          <p:cNvSpPr/>
          <p:nvPr/>
        </p:nvSpPr>
        <p:spPr>
          <a:xfrm>
            <a:off x="5198878" y="2026777"/>
            <a:ext cx="1794239" cy="5810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614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DB86322-59CA-439F-BD71-1672ED429874}"/>
              </a:ext>
            </a:extLst>
          </p:cNvPr>
          <p:cNvGrpSpPr/>
          <p:nvPr/>
        </p:nvGrpSpPr>
        <p:grpSpPr>
          <a:xfrm>
            <a:off x="4757060" y="248284"/>
            <a:ext cx="2677879" cy="769798"/>
            <a:chOff x="3307674" y="291658"/>
            <a:chExt cx="2677879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812BBC73-F2E2-476C-BBD2-B332BB0D1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242E82D-44D2-4999-87B7-BDF37C394A8A}"/>
                </a:ext>
              </a:extLst>
            </p:cNvPr>
            <p:cNvSpPr/>
            <p:nvPr/>
          </p:nvSpPr>
          <p:spPr>
            <a:xfrm>
              <a:off x="4220326" y="353391"/>
              <a:ext cx="1765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File I/O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B6EB3B51-5D02-4F4C-B917-6714138891C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B6EB3B51-5D02-4F4C-B917-671413889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C9B41A8-227A-4AEA-90B5-28BDAABFF571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DC33D7-7536-4E2A-918E-84B91CDE6923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Practice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BC0A1E-F53A-4ACB-BD74-8A0ACA5F9CF3}"/>
              </a:ext>
            </a:extLst>
          </p:cNvPr>
          <p:cNvSpPr txBox="1"/>
          <p:nvPr/>
        </p:nvSpPr>
        <p:spPr>
          <a:xfrm>
            <a:off x="2155658" y="1479958"/>
            <a:ext cx="7880684" cy="385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Choose a file in </a:t>
            </a:r>
            <a:r>
              <a:rPr lang="pt-BR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"/data/course/ERA-Interim/Monthly/0.5x0.5/Global/SST"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D69212-D2B5-4DBF-9B9D-19D8F0D19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32" t="47306" r="34760" b="10319"/>
          <a:stretch/>
        </p:blipFill>
        <p:spPr>
          <a:xfrm>
            <a:off x="1890450" y="2006133"/>
            <a:ext cx="8411100" cy="44248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E8B0978-7C1D-486A-B6C3-3068F491844D}"/>
              </a:ext>
            </a:extLst>
          </p:cNvPr>
          <p:cNvSpPr/>
          <p:nvPr/>
        </p:nvSpPr>
        <p:spPr>
          <a:xfrm>
            <a:off x="2893512" y="2239383"/>
            <a:ext cx="3202487" cy="22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4C548B-B036-41C0-80FA-8A7F094EF512}"/>
              </a:ext>
            </a:extLst>
          </p:cNvPr>
          <p:cNvSpPr/>
          <p:nvPr/>
        </p:nvSpPr>
        <p:spPr>
          <a:xfrm>
            <a:off x="3901319" y="2951939"/>
            <a:ext cx="2809198" cy="22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605118-2025-44FE-B53A-B6F4CDD97436}"/>
              </a:ext>
            </a:extLst>
          </p:cNvPr>
          <p:cNvSpPr/>
          <p:nvPr/>
        </p:nvSpPr>
        <p:spPr>
          <a:xfrm>
            <a:off x="3901319" y="3638919"/>
            <a:ext cx="2565849" cy="225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36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1D7D5B5-AE2C-4657-BAC8-2B615E4745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25640DD-AB4F-4A6F-A922-341439F5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22" y="2762943"/>
            <a:ext cx="1951388" cy="13321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E60BBDA-6375-4139-8A58-B80386019842}"/>
              </a:ext>
            </a:extLst>
          </p:cNvPr>
          <p:cNvSpPr/>
          <p:nvPr/>
        </p:nvSpPr>
        <p:spPr>
          <a:xfrm>
            <a:off x="5122910" y="3044274"/>
            <a:ext cx="42888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Overview of Plots</a:t>
            </a:r>
          </a:p>
        </p:txBody>
      </p:sp>
    </p:spTree>
    <p:extLst>
      <p:ext uri="{BB962C8B-B14F-4D97-AF65-F5344CB8AC3E}">
        <p14:creationId xmlns:p14="http://schemas.microsoft.com/office/powerpoint/2010/main" val="273019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388DEF-6365-4331-A856-310CDD79294E}"/>
              </a:ext>
            </a:extLst>
          </p:cNvPr>
          <p:cNvGrpSpPr/>
          <p:nvPr/>
        </p:nvGrpSpPr>
        <p:grpSpPr>
          <a:xfrm>
            <a:off x="4129311" y="1275425"/>
            <a:ext cx="7058001" cy="3067974"/>
            <a:chOff x="6096000" y="4197530"/>
            <a:chExt cx="5393980" cy="234465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F427511-5F4C-413D-831C-4EC39C7F3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911" r="57286" b="10081"/>
            <a:stretch/>
          </p:blipFill>
          <p:spPr>
            <a:xfrm>
              <a:off x="6096000" y="4197530"/>
              <a:ext cx="5393980" cy="234465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0D06FB-AE42-4E66-9963-03A05E0AAD8C}"/>
                </a:ext>
              </a:extLst>
            </p:cNvPr>
            <p:cNvSpPr/>
            <p:nvPr/>
          </p:nvSpPr>
          <p:spPr>
            <a:xfrm>
              <a:off x="6096000" y="4197530"/>
              <a:ext cx="5393980" cy="2344657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F13E30B-9515-4A46-B03E-F1760C016122}"/>
              </a:ext>
            </a:extLst>
          </p:cNvPr>
          <p:cNvGrpSpPr/>
          <p:nvPr/>
        </p:nvGrpSpPr>
        <p:grpSpPr>
          <a:xfrm>
            <a:off x="3735947" y="248284"/>
            <a:ext cx="4923686" cy="769798"/>
            <a:chOff x="3307674" y="291658"/>
            <a:chExt cx="4923686" cy="769798"/>
          </a:xfrm>
        </p:grpSpPr>
        <p:pic>
          <p:nvPicPr>
            <p:cNvPr id="10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438ED519-4FFB-4979-BFBF-4A91F31D0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3C82C61-5C3C-4B6F-8A8F-77E93295AD23}"/>
                </a:ext>
              </a:extLst>
            </p:cNvPr>
            <p:cNvSpPr/>
            <p:nvPr/>
          </p:nvSpPr>
          <p:spPr>
            <a:xfrm>
              <a:off x="4220326" y="353391"/>
              <a:ext cx="40110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Overview of Plots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模型 11" descr="Office Projector">
                <a:extLst>
                  <a:ext uri="{FF2B5EF4-FFF2-40B4-BE49-F238E27FC236}">
                    <a16:creationId xmlns:a16="http://schemas.microsoft.com/office/drawing/2014/main" id="{ADB9A03E-DF86-4EB9-8544-5802F861FD1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模型 11" descr="Office Projector">
                <a:extLst>
                  <a:ext uri="{FF2B5EF4-FFF2-40B4-BE49-F238E27FC236}">
                    <a16:creationId xmlns:a16="http://schemas.microsoft.com/office/drawing/2014/main" id="{ADB9A03E-DF86-4EB9-8544-5802F861F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68541A-7F27-4378-81E3-C002BEBA65EE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73556DDC-DCC7-4687-96B3-92432C9EEA9C}"/>
              </a:ext>
            </a:extLst>
          </p:cNvPr>
          <p:cNvSpPr/>
          <p:nvPr/>
        </p:nvSpPr>
        <p:spPr>
          <a:xfrm>
            <a:off x="3794470" y="2239204"/>
            <a:ext cx="334841" cy="1487970"/>
          </a:xfrm>
          <a:prstGeom prst="leftBracket">
            <a:avLst>
              <a:gd name="adj" fmla="val 222191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BBE40CD-63BC-4C71-B0EF-810DD5B3C20E}"/>
              </a:ext>
            </a:extLst>
          </p:cNvPr>
          <p:cNvCxnSpPr>
            <a:cxnSpLocks/>
          </p:cNvCxnSpPr>
          <p:nvPr/>
        </p:nvCxnSpPr>
        <p:spPr>
          <a:xfrm flipH="1">
            <a:off x="3717890" y="1949380"/>
            <a:ext cx="41142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C321DD-B552-454B-9695-D4276BE3CE52}"/>
              </a:ext>
            </a:extLst>
          </p:cNvPr>
          <p:cNvSpPr txBox="1"/>
          <p:nvPr/>
        </p:nvSpPr>
        <p:spPr>
          <a:xfrm>
            <a:off x="1263105" y="906093"/>
            <a:ext cx="138211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Workspace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2B1B42-3B77-43C7-BC92-0F774E315FF5}"/>
              </a:ext>
            </a:extLst>
          </p:cNvPr>
          <p:cNvSpPr txBox="1"/>
          <p:nvPr/>
        </p:nvSpPr>
        <p:spPr>
          <a:xfrm>
            <a:off x="884224" y="1405482"/>
            <a:ext cx="2627956" cy="166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gsn_open_wks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create a workspace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</a:t>
            </a:r>
            <a:r>
              <a:rPr lang="en-US" altLang="zh-TW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png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type of graphics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</a:t>
            </a:r>
            <a:r>
              <a:rPr lang="en-US" altLang="zh-TW" b="1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xy</a:t>
            </a:r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 file name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F8E0C9B-74F7-452D-B4CC-CA385C2B3B88}"/>
              </a:ext>
            </a:extLst>
          </p:cNvPr>
          <p:cNvSpPr txBox="1"/>
          <p:nvPr/>
        </p:nvSpPr>
        <p:spPr>
          <a:xfrm>
            <a:off x="1064333" y="3357842"/>
            <a:ext cx="177965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NCL Resources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CCAB9EB-35A9-4828-823C-8D110686838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306470" y="2983189"/>
            <a:ext cx="488000" cy="3746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41ED75C-39A8-42D7-895B-D772CB91D198}"/>
              </a:ext>
            </a:extLst>
          </p:cNvPr>
          <p:cNvSpPr/>
          <p:nvPr/>
        </p:nvSpPr>
        <p:spPr>
          <a:xfrm>
            <a:off x="781369" y="3830277"/>
            <a:ext cx="2833666" cy="10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Resources are the means by which we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modify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NCL graphics.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F51C958-60BA-43BC-A71C-759524A652EC}"/>
              </a:ext>
            </a:extLst>
          </p:cNvPr>
          <p:cNvCxnSpPr>
            <a:cxnSpLocks/>
          </p:cNvCxnSpPr>
          <p:nvPr/>
        </p:nvCxnSpPr>
        <p:spPr>
          <a:xfrm flipH="1">
            <a:off x="3794470" y="4343398"/>
            <a:ext cx="334842" cy="3190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86254F-109F-4D91-ABE7-DDFC5AA1AE72}"/>
              </a:ext>
            </a:extLst>
          </p:cNvPr>
          <p:cNvSpPr txBox="1"/>
          <p:nvPr/>
        </p:nvSpPr>
        <p:spPr>
          <a:xfrm>
            <a:off x="1643017" y="5582575"/>
            <a:ext cx="622286" cy="369332"/>
          </a:xfrm>
          <a:prstGeom prst="rect">
            <a:avLst/>
          </a:prstGeom>
          <a:solidFill>
            <a:srgbClr val="E6D5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Plot</a:t>
            </a:r>
            <a:endParaRPr lang="zh-TW" altLang="en-US" b="1" dirty="0">
              <a:solidFill>
                <a:srgbClr val="7030A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FD98F5-524C-48CA-94AC-34D5F0605C8A}"/>
              </a:ext>
            </a:extLst>
          </p:cNvPr>
          <p:cNvSpPr txBox="1"/>
          <p:nvPr/>
        </p:nvSpPr>
        <p:spPr>
          <a:xfrm>
            <a:off x="2600214" y="5093819"/>
            <a:ext cx="2999539" cy="1346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 Type Examples</a:t>
            </a:r>
            <a:endParaRPr lang="en-US" altLang="zh-TW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Graphical Interfaces</a:t>
            </a:r>
            <a:endParaRPr lang="en-US" altLang="zh-TW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NCL Visualization Gallery</a:t>
            </a:r>
            <a:endParaRPr lang="en-US" altLang="zh-TW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Search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24B8F5-99AA-45BD-A71B-A48EC58969F1}"/>
              </a:ext>
            </a:extLst>
          </p:cNvPr>
          <p:cNvSpPr txBox="1"/>
          <p:nvPr/>
        </p:nvSpPr>
        <p:spPr>
          <a:xfrm>
            <a:off x="8247507" y="4588552"/>
            <a:ext cx="2688557" cy="1988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arenBoth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wks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setting</a:t>
            </a:r>
          </a:p>
          <a:p>
            <a:pPr marL="342900" indent="-342900">
              <a:lnSpc>
                <a:spcPts val="2500"/>
              </a:lnSpc>
              <a:buAutoNum type="arabicParenBoth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res (resources)</a:t>
            </a:r>
          </a:p>
          <a:p>
            <a:pPr marL="342900" indent="-342900">
              <a:lnSpc>
                <a:spcPts val="2500"/>
              </a:lnSpc>
              <a:buAutoNum type="arabicParenBoth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named color &amp; table</a:t>
            </a:r>
          </a:p>
          <a:p>
            <a:pPr marL="342900" indent="-342900">
              <a:lnSpc>
                <a:spcPts val="2500"/>
              </a:lnSpc>
              <a:buAutoNum type="arabicParenBoth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add_poly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… </a:t>
            </a:r>
          </a:p>
          <a:p>
            <a:pPr marL="342900" indent="-342900">
              <a:lnSpc>
                <a:spcPts val="2500"/>
              </a:lnSpc>
              <a:buAutoNum type="arabicParenBoth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Overlay plots</a:t>
            </a:r>
          </a:p>
          <a:p>
            <a:pPr marL="342900" indent="-342900">
              <a:lnSpc>
                <a:spcPts val="2500"/>
              </a:lnSpc>
              <a:buAutoNum type="arabicParenBoth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Font adjustment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C0325DD-7B85-4E92-BD18-D414385EA94B}"/>
              </a:ext>
            </a:extLst>
          </p:cNvPr>
          <p:cNvSpPr/>
          <p:nvPr/>
        </p:nvSpPr>
        <p:spPr>
          <a:xfrm>
            <a:off x="6168406" y="5582575"/>
            <a:ext cx="1326004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Basic skills</a:t>
            </a:r>
            <a:endParaRPr lang="zh-TW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6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2" grpId="0"/>
      <p:bldP spid="23" grpId="0" animBg="1"/>
      <p:bldP spid="27" grpId="0"/>
      <p:bldP spid="34" grpId="0" animBg="1"/>
      <p:bldP spid="35" grpId="0"/>
      <p:bldP spid="36" grpId="0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07E19D1-CBBD-4D8E-8980-3512D5994667}"/>
              </a:ext>
            </a:extLst>
          </p:cNvPr>
          <p:cNvGrpSpPr/>
          <p:nvPr/>
        </p:nvGrpSpPr>
        <p:grpSpPr>
          <a:xfrm>
            <a:off x="4119866" y="248284"/>
            <a:ext cx="3952267" cy="769798"/>
            <a:chOff x="3307674" y="291658"/>
            <a:chExt cx="3952267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0204C5B2-718E-4C15-A452-C7FFDA87D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D66919E-AE26-4E18-93EA-B821198F56C6}"/>
                </a:ext>
              </a:extLst>
            </p:cNvPr>
            <p:cNvSpPr/>
            <p:nvPr/>
          </p:nvSpPr>
          <p:spPr>
            <a:xfrm>
              <a:off x="4220326" y="353391"/>
              <a:ext cx="30396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Homework-1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E280844-4A9D-47C0-933A-8B9E9B1859E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E280844-4A9D-47C0-933A-8B9E9B1859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BDECED4-4BA7-4662-B9CA-57F9E62B26C9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06864A-D58C-4183-BA36-01555ADFF6E5}"/>
              </a:ext>
            </a:extLst>
          </p:cNvPr>
          <p:cNvSpPr/>
          <p:nvPr/>
        </p:nvSpPr>
        <p:spPr>
          <a:xfrm>
            <a:off x="896425" y="1667897"/>
            <a:ext cx="10399146" cy="1346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 NCL code to calculate 1+4+7+10+13+16+19+…+1000, then print it.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Create a variable with a 2X3 array (named [</a:t>
            </a:r>
            <a:r>
              <a:rPr lang="zh-TW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D1| 2 ] x [ D2 | 3 ], _</a:t>
            </a:r>
            <a:r>
              <a:rPr lang="en-US" altLang="zh-TW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FillValue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= -999, type of float).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Put the number into (1, 2).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Output the variable in [your name + _hw1.nc].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42F515-97F1-4028-BF05-610DD40BCA64}"/>
              </a:ext>
            </a:extLst>
          </p:cNvPr>
          <p:cNvSpPr/>
          <p:nvPr/>
        </p:nvSpPr>
        <p:spPr>
          <a:xfrm>
            <a:off x="1982538" y="3646411"/>
            <a:ext cx="8226932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Draw the below figure and print it with the file named [your name + _hw1.png].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7DCA31-2E65-40DF-8C4A-773EEF59BC6E}"/>
              </a:ext>
            </a:extLst>
          </p:cNvPr>
          <p:cNvSpPr txBox="1"/>
          <p:nvPr/>
        </p:nvSpPr>
        <p:spPr>
          <a:xfrm>
            <a:off x="5567649" y="1206232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HW1-1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32A6AA-D23F-496B-AD7E-5B3D9AC10C11}"/>
              </a:ext>
            </a:extLst>
          </p:cNvPr>
          <p:cNvSpPr txBox="1"/>
          <p:nvPr/>
        </p:nvSpPr>
        <p:spPr>
          <a:xfrm>
            <a:off x="5567649" y="320794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HW1-2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7CC95F7-48BA-45B0-90C1-1BB0960C1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164" y="4108076"/>
            <a:ext cx="4603668" cy="239774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8DDF2E-EC31-474D-850A-A5C76FF94B30}"/>
              </a:ext>
            </a:extLst>
          </p:cNvPr>
          <p:cNvSpPr txBox="1"/>
          <p:nvPr/>
        </p:nvSpPr>
        <p:spPr>
          <a:xfrm>
            <a:off x="8953081" y="5122282"/>
            <a:ext cx="61908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hint</a:t>
            </a:r>
            <a:endParaRPr lang="zh-TW" altLang="en-US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8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07E19D1-CBBD-4D8E-8980-3512D5994667}"/>
              </a:ext>
            </a:extLst>
          </p:cNvPr>
          <p:cNvGrpSpPr/>
          <p:nvPr/>
        </p:nvGrpSpPr>
        <p:grpSpPr>
          <a:xfrm>
            <a:off x="4119866" y="248284"/>
            <a:ext cx="3952267" cy="769798"/>
            <a:chOff x="3307674" y="291658"/>
            <a:chExt cx="3952267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0204C5B2-718E-4C15-A452-C7FFDA87D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D66919E-AE26-4E18-93EA-B821198F56C6}"/>
                </a:ext>
              </a:extLst>
            </p:cNvPr>
            <p:cNvSpPr/>
            <p:nvPr/>
          </p:nvSpPr>
          <p:spPr>
            <a:xfrm>
              <a:off x="4220326" y="353391"/>
              <a:ext cx="30396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Homework-1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E280844-4A9D-47C0-933A-8B9E9B1859E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E280844-4A9D-47C0-933A-8B9E9B1859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BDECED4-4BA7-4662-B9CA-57F9E62B26C9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06864A-D58C-4183-BA36-01555ADFF6E5}"/>
              </a:ext>
            </a:extLst>
          </p:cNvPr>
          <p:cNvSpPr/>
          <p:nvPr/>
        </p:nvSpPr>
        <p:spPr>
          <a:xfrm>
            <a:off x="1282955" y="1667897"/>
            <a:ext cx="9626087" cy="1346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 SST data in </a:t>
            </a:r>
            <a:r>
              <a:rPr lang="pt-BR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"/data/course/ERA-Interim/Monthly/0.5x0.5/Global/SST".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pt-BR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Plot a figure of mean-state SST averaged from 1980 to 2009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Title string: Mean-state SST (1980-2009)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File name: [your name + _bonus.png].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7DCA31-2E65-40DF-8C4A-773EEF59BC6E}"/>
              </a:ext>
            </a:extLst>
          </p:cNvPr>
          <p:cNvSpPr txBox="1"/>
          <p:nvPr/>
        </p:nvSpPr>
        <p:spPr>
          <a:xfrm>
            <a:off x="5607723" y="1206232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Bonus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0E045D8-A566-4251-B514-FA9ADF9553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6" b="31464"/>
          <a:stretch/>
        </p:blipFill>
        <p:spPr>
          <a:xfrm>
            <a:off x="1818060" y="3231927"/>
            <a:ext cx="8555880" cy="29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E280844-4A9D-47C0-933A-8B9E9B1859E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4E280844-4A9D-47C0-933A-8B9E9B1859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BDECED4-4BA7-4662-B9CA-57F9E62B26C9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6ED7BEE-E0EE-4CCF-A555-787BE987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80508"/>
              </p:ext>
            </p:extLst>
          </p:nvPr>
        </p:nvGraphicFramePr>
        <p:xfrm>
          <a:off x="1157235" y="1889569"/>
          <a:ext cx="9877530" cy="455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255">
                  <a:extLst>
                    <a:ext uri="{9D8B030D-6E8A-4147-A177-3AD203B41FA5}">
                      <a16:colId xmlns:a16="http://schemas.microsoft.com/office/drawing/2014/main" val="2022266608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3643794468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3844740750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553157475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1523330271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3322569490"/>
                    </a:ext>
                  </a:extLst>
                </a:gridCol>
              </a:tblGrid>
              <a:tr h="438487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00206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206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Monday</a:t>
                      </a:r>
                      <a:endParaRPr lang="zh-TW" altLang="en-US" sz="2000" dirty="0">
                        <a:solidFill>
                          <a:srgbClr val="00206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206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Tuesday</a:t>
                      </a:r>
                      <a:endParaRPr lang="zh-TW" altLang="en-US" sz="2000" dirty="0">
                        <a:solidFill>
                          <a:srgbClr val="00206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206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Wednesday</a:t>
                      </a:r>
                      <a:endParaRPr lang="zh-TW" altLang="en-US" sz="2000" dirty="0">
                        <a:solidFill>
                          <a:srgbClr val="00206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206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Thursday</a:t>
                      </a:r>
                      <a:endParaRPr lang="zh-TW" altLang="en-US" sz="2000" dirty="0">
                        <a:solidFill>
                          <a:srgbClr val="00206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206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Friday</a:t>
                      </a:r>
                      <a:endParaRPr lang="zh-TW" altLang="en-US" sz="2000" dirty="0">
                        <a:solidFill>
                          <a:srgbClr val="00206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35475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1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92461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03189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3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85337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4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82342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99629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5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</a:rPr>
                        <a:t>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63655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6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+mn-lt"/>
                        </a:rPr>
                        <a:t>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167108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7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+mn-lt"/>
                        </a:rPr>
                        <a:t>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77953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8</a:t>
                      </a:r>
                      <a:endParaRPr lang="zh-TW" altLang="en-US" sz="2400" b="1" i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+mn-lt"/>
                        </a:rPr>
                        <a:t>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790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20F157B-6B11-4A19-B170-D11F48525EEE}"/>
              </a:ext>
            </a:extLst>
          </p:cNvPr>
          <p:cNvSpPr txBox="1"/>
          <p:nvPr/>
        </p:nvSpPr>
        <p:spPr>
          <a:xfrm>
            <a:off x="5243042" y="117820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FB :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林育慎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brima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FE4DAE-193A-4E75-A793-F9CEAA7822C3}"/>
              </a:ext>
            </a:extLst>
          </p:cNvPr>
          <p:cNvSpPr/>
          <p:nvPr/>
        </p:nvSpPr>
        <p:spPr>
          <a:xfrm>
            <a:off x="2805676" y="346735"/>
            <a:ext cx="658064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NCL workshop (</a:t>
            </a:r>
            <a:r>
              <a:rPr lang="zh-TW" altLang="en-US" sz="3600" b="1" dirty="0">
                <a:latin typeface="Ebrima" panose="02000000000000000000" pitchFamily="2" charset="0"/>
                <a:ea typeface="微軟正黑體" panose="020B0604030504040204" pitchFamily="34" charset="-120"/>
                <a:cs typeface="Ebrima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中文線上課程</a:t>
            </a:r>
            <a:r>
              <a:rPr lang="en-US" altLang="zh-TW" sz="3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sz="3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" name="圖片 10" descr="未提供相片說明。">
            <a:extLst>
              <a:ext uri="{FF2B5EF4-FFF2-40B4-BE49-F238E27FC236}">
                <a16:creationId xmlns:a16="http://schemas.microsoft.com/office/drawing/2014/main" id="{92B6B80A-9CEE-44CF-948D-FFE8AE9E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28514" r="3202" b="2000"/>
          <a:stretch>
            <a:fillRect/>
          </a:stretch>
        </p:blipFill>
        <p:spPr bwMode="auto">
          <a:xfrm>
            <a:off x="7002123" y="1056950"/>
            <a:ext cx="701053" cy="701053"/>
          </a:xfrm>
          <a:custGeom>
            <a:avLst/>
            <a:gdLst>
              <a:gd name="connsiteX0" fmla="*/ 1222744 w 2445488"/>
              <a:gd name="connsiteY0" fmla="*/ 0 h 2445488"/>
              <a:gd name="connsiteX1" fmla="*/ 2445488 w 2445488"/>
              <a:gd name="connsiteY1" fmla="*/ 1222744 h 2445488"/>
              <a:gd name="connsiteX2" fmla="*/ 1222744 w 2445488"/>
              <a:gd name="connsiteY2" fmla="*/ 2445488 h 2445488"/>
              <a:gd name="connsiteX3" fmla="*/ 0 w 2445488"/>
              <a:gd name="connsiteY3" fmla="*/ 1222744 h 2445488"/>
              <a:gd name="connsiteX4" fmla="*/ 1222744 w 2445488"/>
              <a:gd name="connsiteY4" fmla="*/ 0 h 24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5488" h="2445488">
                <a:moveTo>
                  <a:pt x="1222744" y="0"/>
                </a:moveTo>
                <a:cubicBezTo>
                  <a:pt x="1898047" y="0"/>
                  <a:pt x="2445488" y="547441"/>
                  <a:pt x="2445488" y="1222744"/>
                </a:cubicBezTo>
                <a:cubicBezTo>
                  <a:pt x="2445488" y="1898047"/>
                  <a:pt x="1898047" y="2445488"/>
                  <a:pt x="1222744" y="2445488"/>
                </a:cubicBezTo>
                <a:cubicBezTo>
                  <a:pt x="547441" y="2445488"/>
                  <a:pt x="0" y="1898047"/>
                  <a:pt x="0" y="1222744"/>
                </a:cubicBezTo>
                <a:cubicBezTo>
                  <a:pt x="0" y="547441"/>
                  <a:pt x="547441" y="0"/>
                  <a:pt x="12227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5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7A9E94D-7B1E-4FCD-BEB9-A6CB1752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626"/>
            <a:ext cx="9144000" cy="5143500"/>
          </a:xfrm>
          <a:prstGeom prst="rect">
            <a:avLst/>
          </a:prstGeom>
        </p:spPr>
      </p:pic>
      <p:pic>
        <p:nvPicPr>
          <p:cNvPr id="3076" name="Picture 4" descr="Gif">
            <a:extLst>
              <a:ext uri="{FF2B5EF4-FFF2-40B4-BE49-F238E27FC236}">
                <a16:creationId xmlns:a16="http://schemas.microsoft.com/office/drawing/2014/main" id="{24EEFCA5-DB94-43BA-BBD3-20B55661F2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57" y="3414486"/>
            <a:ext cx="1966686" cy="15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57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1D7D5B5-AE2C-4657-BAC8-2B615E4745D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25640DD-AB4F-4A6F-A922-341439F5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22" y="2762943"/>
            <a:ext cx="1951388" cy="133210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E60BBDA-6375-4139-8A58-B80386019842}"/>
              </a:ext>
            </a:extLst>
          </p:cNvPr>
          <p:cNvSpPr/>
          <p:nvPr/>
        </p:nvSpPr>
        <p:spPr>
          <a:xfrm>
            <a:off x="5122910" y="3044275"/>
            <a:ext cx="30792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i="1" dirty="0">
                <a:solidFill>
                  <a:srgbClr val="002060"/>
                </a:solidFill>
                <a:ea typeface="Ebrima" panose="02000000000000000000" pitchFamily="2" charset="0"/>
                <a:cs typeface="Ebrima" panose="020000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652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383963E-E413-410B-92EC-6816A98CB555}"/>
              </a:ext>
            </a:extLst>
          </p:cNvPr>
          <p:cNvGrpSpPr/>
          <p:nvPr/>
        </p:nvGrpSpPr>
        <p:grpSpPr>
          <a:xfrm>
            <a:off x="4183185" y="248284"/>
            <a:ext cx="3825629" cy="769798"/>
            <a:chOff x="3307674" y="291658"/>
            <a:chExt cx="3825629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505D1CED-5188-49D4-A23B-CE0F3B0A5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EC3BEF-9EAB-48FA-A68C-83AD7C25D62A}"/>
                </a:ext>
              </a:extLst>
            </p:cNvPr>
            <p:cNvSpPr/>
            <p:nvPr/>
          </p:nvSpPr>
          <p:spPr>
            <a:xfrm>
              <a:off x="4220326" y="353391"/>
              <a:ext cx="29129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Introduction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2F06856-22C0-432A-9683-B9BE17B929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703130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2F06856-22C0-432A-9683-B9BE17B92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BF67BDBA-28A8-40ED-BF2F-617CEBA7A7CF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643F1E-6087-4F09-BAE0-D25CEF590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68985"/>
              </p:ext>
            </p:extLst>
          </p:nvPr>
        </p:nvGraphicFramePr>
        <p:xfrm>
          <a:off x="404467" y="1711374"/>
          <a:ext cx="5594241" cy="36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967">
                  <a:extLst>
                    <a:ext uri="{9D8B030D-6E8A-4147-A177-3AD203B41FA5}">
                      <a16:colId xmlns:a16="http://schemas.microsoft.com/office/drawing/2014/main" val="2661215290"/>
                    </a:ext>
                  </a:extLst>
                </a:gridCol>
                <a:gridCol w="3852274">
                  <a:extLst>
                    <a:ext uri="{9D8B030D-6E8A-4147-A177-3AD203B41FA5}">
                      <a16:colId xmlns:a16="http://schemas.microsoft.com/office/drawing/2014/main" val="3055376826"/>
                    </a:ext>
                  </a:extLst>
                </a:gridCol>
              </a:tblGrid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 err="1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pwd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Print working directory (folder)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64280"/>
                  </a:ext>
                </a:extLst>
              </a:tr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cd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Go straight to the home 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directory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75577"/>
                  </a:ext>
                </a:extLst>
              </a:tr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cd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/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dir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Navigate through the files/directories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345920"/>
                  </a:ext>
                </a:extLst>
              </a:tr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cd ..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To move one directory up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08749"/>
                  </a:ext>
                </a:extLst>
              </a:tr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ls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List the contents of a directory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42915"/>
                  </a:ext>
                </a:extLst>
              </a:tr>
              <a:tr h="4671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cp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file 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newfile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Copy files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413631"/>
                  </a:ext>
                </a:extLst>
              </a:tr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cp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 /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dir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Copy files</a:t>
                      </a:r>
                      <a:r>
                        <a:rPr lang="zh-TW" altLang="en-US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to</a:t>
                      </a:r>
                      <a:r>
                        <a:rPr lang="zh-TW" altLang="en-US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the</a:t>
                      </a:r>
                      <a:r>
                        <a:rPr lang="zh-TW" altLang="en-US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directory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47603"/>
                  </a:ext>
                </a:extLst>
              </a:tr>
              <a:tr h="45752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cp -r 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dir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Copy directories 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18122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578B37F-1F21-4630-A271-3AEDF1D85462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Basic Linux commands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F9ECD-E870-468C-948C-23B9F517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36217"/>
              </p:ext>
            </p:extLst>
          </p:nvPr>
        </p:nvGraphicFramePr>
        <p:xfrm>
          <a:off x="6193292" y="1711374"/>
          <a:ext cx="5594241" cy="456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636">
                  <a:extLst>
                    <a:ext uri="{9D8B030D-6E8A-4147-A177-3AD203B41FA5}">
                      <a16:colId xmlns:a16="http://schemas.microsoft.com/office/drawing/2014/main" val="3756831165"/>
                    </a:ext>
                  </a:extLst>
                </a:gridCol>
                <a:gridCol w="3960605">
                  <a:extLst>
                    <a:ext uri="{9D8B030D-6E8A-4147-A177-3AD203B41FA5}">
                      <a16:colId xmlns:a16="http://schemas.microsoft.com/office/drawing/2014/main" val="3595088808"/>
                    </a:ext>
                  </a:extLst>
                </a:gridCol>
              </a:tblGrid>
              <a:tr h="7271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mv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 /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dir</a:t>
                      </a:r>
                      <a:endParaRPr lang="en-US" altLang="zh-TW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mv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 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newfile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Move files or rename files 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819848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 err="1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mkdir</a:t>
                      </a: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dir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Make a new directory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469457"/>
                  </a:ext>
                </a:extLst>
              </a:tr>
              <a:tr h="7271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rm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rm -r 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dir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Delete files or directories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63197"/>
                  </a:ext>
                </a:extLst>
              </a:tr>
              <a:tr h="46418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rm -f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file</a:t>
                      </a: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Delete files without warning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856561"/>
                  </a:ext>
                </a:extLst>
              </a:tr>
              <a:tr h="7271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top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Display a list of running processes and how much CPU each process uses</a:t>
                      </a:r>
                      <a:endParaRPr lang="zh-TW" altLang="en-US" sz="1600" dirty="0"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448722"/>
                  </a:ext>
                </a:extLst>
              </a:tr>
              <a:tr h="7271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vi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Create a new file ( </a:t>
                      </a:r>
                      <a:r>
                        <a:rPr lang="en-US" altLang="zh-TW" sz="1600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</a:t>
                      </a:r>
                      <a:r>
                        <a:rPr lang="zh-TW" altLang="en-US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→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write / q!</a:t>
                      </a:r>
                      <a:r>
                        <a:rPr lang="zh-TW" altLang="en-US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 →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quit without saving / </a:t>
                      </a:r>
                      <a:r>
                        <a:rPr lang="en-US" altLang="zh-TW" sz="1600" dirty="0" err="1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wq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! </a:t>
                      </a:r>
                      <a:r>
                        <a:rPr lang="zh-TW" altLang="en-US" sz="1600" dirty="0"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→ </a:t>
                      </a: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save and quit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44279"/>
                  </a:ext>
                </a:extLst>
              </a:tr>
              <a:tr h="7271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1600" b="1" dirty="0">
                          <a:solidFill>
                            <a:srgbClr val="C00000"/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man 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brima" panose="02000000000000000000" pitchFamily="2" charset="0"/>
                          <a:cs typeface="Ebrima" panose="02000000000000000000" pitchFamily="2" charset="0"/>
                        </a:rPr>
                        <a:t>command</a:t>
                      </a:r>
                      <a:endParaRPr lang="zh-TW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Information for each of the commands on your Linux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4209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80FD5C77-91FB-48AB-92AF-5D6E425F9743}"/>
              </a:ext>
            </a:extLst>
          </p:cNvPr>
          <p:cNvSpPr/>
          <p:nvPr/>
        </p:nvSpPr>
        <p:spPr>
          <a:xfrm>
            <a:off x="2149838" y="1614984"/>
            <a:ext cx="3939941" cy="3842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390058-8CED-48C5-9577-596F25BD36ED}"/>
              </a:ext>
            </a:extLst>
          </p:cNvPr>
          <p:cNvSpPr/>
          <p:nvPr/>
        </p:nvSpPr>
        <p:spPr>
          <a:xfrm>
            <a:off x="7833061" y="1614983"/>
            <a:ext cx="4037236" cy="4754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5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B750B31-5103-4D26-B839-14BCCD426BDC}"/>
              </a:ext>
            </a:extLst>
          </p:cNvPr>
          <p:cNvGrpSpPr/>
          <p:nvPr/>
        </p:nvGrpSpPr>
        <p:grpSpPr>
          <a:xfrm>
            <a:off x="4183185" y="248284"/>
            <a:ext cx="3825629" cy="769798"/>
            <a:chOff x="3307674" y="291658"/>
            <a:chExt cx="3825629" cy="769798"/>
          </a:xfrm>
        </p:grpSpPr>
        <p:pic>
          <p:nvPicPr>
            <p:cNvPr id="3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120AB665-8A46-4122-AEBA-8DD88FADB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D30837C-5EA6-491E-A792-B9247B1AC50D}"/>
                </a:ext>
              </a:extLst>
            </p:cNvPr>
            <p:cNvSpPr/>
            <p:nvPr/>
          </p:nvSpPr>
          <p:spPr>
            <a:xfrm>
              <a:off x="4220326" y="353391"/>
              <a:ext cx="29129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Introduction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7A43FEA-04C2-481F-893D-C558F3EBB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29" r="57286" b="10081"/>
          <a:stretch/>
        </p:blipFill>
        <p:spPr>
          <a:xfrm>
            <a:off x="6096000" y="1279344"/>
            <a:ext cx="5393980" cy="52628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B5B2FC-A2BB-45EB-9C67-A3E4EDBA8FA4}"/>
              </a:ext>
            </a:extLst>
          </p:cNvPr>
          <p:cNvSpPr/>
          <p:nvPr/>
        </p:nvSpPr>
        <p:spPr>
          <a:xfrm>
            <a:off x="702020" y="3077043"/>
            <a:ext cx="4601500" cy="166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NCAR Command Language (NCL) is an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interpreted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programming language.</a:t>
            </a:r>
          </a:p>
          <a:p>
            <a:pPr>
              <a:lnSpc>
                <a:spcPts val="2500"/>
              </a:lnSpc>
            </a:pPr>
            <a:endParaRPr lang="en-US" altLang="zh-TW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Designed for the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access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analysis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and </a:t>
            </a:r>
            <a:r>
              <a:rPr lang="en-US" altLang="zh-TW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visualization</a:t>
            </a:r>
            <a:r>
              <a:rPr lang="en-US" altLang="zh-TW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data.</a:t>
            </a:r>
            <a:endParaRPr lang="zh-TW" altLang="en-US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模型 7" descr="Office Projector">
                <a:extLst>
                  <a:ext uri="{FF2B5EF4-FFF2-40B4-BE49-F238E27FC236}">
                    <a16:creationId xmlns:a16="http://schemas.microsoft.com/office/drawing/2014/main" id="{10F5301A-AF0C-454E-9DF7-D8900642B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5920232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模型 7" descr="Office Projector">
                <a:extLst>
                  <a:ext uri="{FF2B5EF4-FFF2-40B4-BE49-F238E27FC236}">
                    <a16:creationId xmlns:a16="http://schemas.microsoft.com/office/drawing/2014/main" id="{10F5301A-AF0C-454E-9DF7-D8900642B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284C898-2742-4C64-AA44-38A59132FE77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7E2BD5-A473-4493-87AA-1FE101EE7109}"/>
              </a:ext>
            </a:extLst>
          </p:cNvPr>
          <p:cNvSpPr/>
          <p:nvPr/>
        </p:nvSpPr>
        <p:spPr>
          <a:xfrm>
            <a:off x="6096000" y="1279344"/>
            <a:ext cx="5393980" cy="1037136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A51574-495F-41C5-A517-650A16EFB2FA}"/>
              </a:ext>
            </a:extLst>
          </p:cNvPr>
          <p:cNvSpPr/>
          <p:nvPr/>
        </p:nvSpPr>
        <p:spPr>
          <a:xfrm>
            <a:off x="6096000" y="2316479"/>
            <a:ext cx="5393980" cy="1881051"/>
          </a:xfrm>
          <a:prstGeom prst="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69922C-FA2B-4A6E-B7ED-DAD0E2CD67FA}"/>
              </a:ext>
            </a:extLst>
          </p:cNvPr>
          <p:cNvSpPr/>
          <p:nvPr/>
        </p:nvSpPr>
        <p:spPr>
          <a:xfrm>
            <a:off x="6096000" y="4197530"/>
            <a:ext cx="5393980" cy="2344657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6EDD98D-0A54-40D6-85EF-AE0D8BD6B8D8}"/>
              </a:ext>
            </a:extLst>
          </p:cNvPr>
          <p:cNvSpPr/>
          <p:nvPr/>
        </p:nvSpPr>
        <p:spPr>
          <a:xfrm>
            <a:off x="9835352" y="1279343"/>
            <a:ext cx="1654628" cy="357056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Access</a:t>
            </a:r>
            <a:endParaRPr lang="zh-TW" altLang="en-US" sz="16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2D9E96C-DB09-4ED6-80AB-2CD615996AE6}"/>
              </a:ext>
            </a:extLst>
          </p:cNvPr>
          <p:cNvSpPr/>
          <p:nvPr/>
        </p:nvSpPr>
        <p:spPr>
          <a:xfrm>
            <a:off x="9835352" y="2316478"/>
            <a:ext cx="1654628" cy="357055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Analysis</a:t>
            </a:r>
            <a:endParaRPr lang="zh-TW" altLang="en-US" sz="16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F74D539-45B7-4B44-8AEC-3A080A3DA563}"/>
              </a:ext>
            </a:extLst>
          </p:cNvPr>
          <p:cNvSpPr/>
          <p:nvPr/>
        </p:nvSpPr>
        <p:spPr>
          <a:xfrm>
            <a:off x="9835352" y="4197530"/>
            <a:ext cx="1654628" cy="357054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Visualization</a:t>
            </a:r>
            <a:endParaRPr lang="zh-TW" altLang="en-US" sz="16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A8B2129-ED54-4ECC-984A-43382AC909EE}"/>
              </a:ext>
            </a:extLst>
          </p:cNvPr>
          <p:cNvSpPr/>
          <p:nvPr/>
        </p:nvSpPr>
        <p:spPr>
          <a:xfrm>
            <a:off x="1857258" y="1994930"/>
            <a:ext cx="2291024" cy="64309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 is NCL?</a:t>
            </a:r>
            <a:endParaRPr lang="zh-TW" altLang="en-US" sz="2000" b="1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3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NCL: Introduction">
            <a:extLst>
              <a:ext uri="{FF2B5EF4-FFF2-40B4-BE49-F238E27FC236}">
                <a16:creationId xmlns:a16="http://schemas.microsoft.com/office/drawing/2014/main" id="{655BC75D-3DFE-4ADE-8AE4-46C417AA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70" y="1687278"/>
            <a:ext cx="7409659" cy="41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581A7A6D-7239-4163-875C-64BA75A2B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173091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模型 5" descr="Office Projector">
                <a:extLst>
                  <a:ext uri="{FF2B5EF4-FFF2-40B4-BE49-F238E27FC236}">
                    <a16:creationId xmlns:a16="http://schemas.microsoft.com/office/drawing/2014/main" id="{581A7A6D-7239-4163-875C-64BA75A2B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C70B61-BC8B-418F-912B-8DF99146475E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29AB11-819A-4AF8-9001-5B90FB7D9825}"/>
              </a:ext>
            </a:extLst>
          </p:cNvPr>
          <p:cNvSpPr/>
          <p:nvPr/>
        </p:nvSpPr>
        <p:spPr>
          <a:xfrm>
            <a:off x="1733673" y="1085611"/>
            <a:ext cx="8724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Powerful, straightforward, widely-used, easy self-learning, and useful.</a:t>
            </a:r>
            <a:endParaRPr lang="zh-TW" altLang="en-US" sz="20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CFD58C-5E66-43A0-9F2F-1DF82D49E3A2}"/>
              </a:ext>
            </a:extLst>
          </p:cNvPr>
          <p:cNvSpPr/>
          <p:nvPr/>
        </p:nvSpPr>
        <p:spPr>
          <a:xfrm>
            <a:off x="816095" y="2623450"/>
            <a:ext cx="1412124" cy="119307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altLang="zh-TW" sz="1600" b="1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Supported Formats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C56B0C-2299-4BF6-B94D-D2A0C27CEC86}"/>
              </a:ext>
            </a:extLst>
          </p:cNvPr>
          <p:cNvSpPr/>
          <p:nvPr/>
        </p:nvSpPr>
        <p:spPr>
          <a:xfrm>
            <a:off x="9963781" y="1783749"/>
            <a:ext cx="1412124" cy="119307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altLang="zh-TW" sz="16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Figures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101089-1676-46D0-BD0E-5C347CE507AF}"/>
              </a:ext>
            </a:extLst>
          </p:cNvPr>
          <p:cNvSpPr/>
          <p:nvPr/>
        </p:nvSpPr>
        <p:spPr>
          <a:xfrm>
            <a:off x="9963780" y="3816525"/>
            <a:ext cx="1412124" cy="119307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en-US" altLang="zh-TW" sz="1600" b="1" dirty="0">
                <a:solidFill>
                  <a:srgbClr val="7030A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Files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531647-D73A-4DE3-B47C-00B673659AD9}"/>
              </a:ext>
            </a:extLst>
          </p:cNvPr>
          <p:cNvSpPr txBox="1"/>
          <p:nvPr/>
        </p:nvSpPr>
        <p:spPr>
          <a:xfrm>
            <a:off x="6725742" y="5532682"/>
            <a:ext cx="2978834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  <a:buClr>
                <a:schemeClr val="tx1"/>
              </a:buClr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Common data structure:</a:t>
            </a:r>
          </a:p>
          <a:p>
            <a:pPr algn="ctr">
              <a:lnSpc>
                <a:spcPts val="2500"/>
              </a:lnSpc>
              <a:buClr>
                <a:schemeClr val="tx1"/>
              </a:buClr>
            </a:pP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NetCDF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E6BC479A-9BA6-40EA-B8D8-71C0AC4A6389}"/>
              </a:ext>
            </a:extLst>
          </p:cNvPr>
          <p:cNvSpPr/>
          <p:nvPr/>
        </p:nvSpPr>
        <p:spPr>
          <a:xfrm>
            <a:off x="6130376" y="5341040"/>
            <a:ext cx="4109775" cy="986131"/>
          </a:xfrm>
          <a:custGeom>
            <a:avLst/>
            <a:gdLst>
              <a:gd name="connsiteX0" fmla="*/ 37496 w 3801431"/>
              <a:gd name="connsiteY0" fmla="*/ 732907 h 986440"/>
              <a:gd name="connsiteX1" fmla="*/ 351004 w 3801431"/>
              <a:gd name="connsiteY1" fmla="*/ 158141 h 986440"/>
              <a:gd name="connsiteX2" fmla="*/ 1996924 w 3801431"/>
              <a:gd name="connsiteY2" fmla="*/ 1387 h 986440"/>
              <a:gd name="connsiteX3" fmla="*/ 3268376 w 3801431"/>
              <a:gd name="connsiteY3" fmla="*/ 219101 h 986440"/>
              <a:gd name="connsiteX4" fmla="*/ 3799598 w 3801431"/>
              <a:gd name="connsiteY4" fmla="*/ 724199 h 986440"/>
              <a:gd name="connsiteX5" fmla="*/ 3111621 w 3801431"/>
              <a:gd name="connsiteY5" fmla="*/ 968039 h 986440"/>
              <a:gd name="connsiteX6" fmla="*/ 1012856 w 3801431"/>
              <a:gd name="connsiteY6" fmla="*/ 959330 h 986440"/>
              <a:gd name="connsiteX7" fmla="*/ 115873 w 3801431"/>
              <a:gd name="connsiteY7" fmla="*/ 880953 h 986440"/>
              <a:gd name="connsiteX8" fmla="*/ 37496 w 3801431"/>
              <a:gd name="connsiteY8" fmla="*/ 732907 h 986440"/>
              <a:gd name="connsiteX0" fmla="*/ 76038 w 3761596"/>
              <a:gd name="connsiteY0" fmla="*/ 628095 h 986131"/>
              <a:gd name="connsiteX1" fmla="*/ 311169 w 3761596"/>
              <a:gd name="connsiteY1" fmla="*/ 157832 h 986131"/>
              <a:gd name="connsiteX2" fmla="*/ 1957089 w 3761596"/>
              <a:gd name="connsiteY2" fmla="*/ 1078 h 986131"/>
              <a:gd name="connsiteX3" fmla="*/ 3228541 w 3761596"/>
              <a:gd name="connsiteY3" fmla="*/ 218792 h 986131"/>
              <a:gd name="connsiteX4" fmla="*/ 3759763 w 3761596"/>
              <a:gd name="connsiteY4" fmla="*/ 723890 h 986131"/>
              <a:gd name="connsiteX5" fmla="*/ 3071786 w 3761596"/>
              <a:gd name="connsiteY5" fmla="*/ 967730 h 986131"/>
              <a:gd name="connsiteX6" fmla="*/ 973021 w 3761596"/>
              <a:gd name="connsiteY6" fmla="*/ 959021 h 986131"/>
              <a:gd name="connsiteX7" fmla="*/ 76038 w 3761596"/>
              <a:gd name="connsiteY7" fmla="*/ 880644 h 986131"/>
              <a:gd name="connsiteX8" fmla="*/ 76038 w 3761596"/>
              <a:gd name="connsiteY8" fmla="*/ 628095 h 986131"/>
              <a:gd name="connsiteX0" fmla="*/ 174310 w 3859868"/>
              <a:gd name="connsiteY0" fmla="*/ 628095 h 986131"/>
              <a:gd name="connsiteX1" fmla="*/ 409441 w 3859868"/>
              <a:gd name="connsiteY1" fmla="*/ 157832 h 986131"/>
              <a:gd name="connsiteX2" fmla="*/ 2055361 w 3859868"/>
              <a:gd name="connsiteY2" fmla="*/ 1078 h 986131"/>
              <a:gd name="connsiteX3" fmla="*/ 3326813 w 3859868"/>
              <a:gd name="connsiteY3" fmla="*/ 218792 h 986131"/>
              <a:gd name="connsiteX4" fmla="*/ 3858035 w 3859868"/>
              <a:gd name="connsiteY4" fmla="*/ 723890 h 986131"/>
              <a:gd name="connsiteX5" fmla="*/ 3170058 w 3859868"/>
              <a:gd name="connsiteY5" fmla="*/ 967730 h 986131"/>
              <a:gd name="connsiteX6" fmla="*/ 1071293 w 3859868"/>
              <a:gd name="connsiteY6" fmla="*/ 959021 h 986131"/>
              <a:gd name="connsiteX7" fmla="*/ 52390 w 3859868"/>
              <a:gd name="connsiteY7" fmla="*/ 854518 h 986131"/>
              <a:gd name="connsiteX8" fmla="*/ 174310 w 3859868"/>
              <a:gd name="connsiteY8" fmla="*/ 628095 h 986131"/>
              <a:gd name="connsiteX0" fmla="*/ 178490 w 3864048"/>
              <a:gd name="connsiteY0" fmla="*/ 628095 h 986131"/>
              <a:gd name="connsiteX1" fmla="*/ 579083 w 3864048"/>
              <a:gd name="connsiteY1" fmla="*/ 157832 h 986131"/>
              <a:gd name="connsiteX2" fmla="*/ 2059541 w 3864048"/>
              <a:gd name="connsiteY2" fmla="*/ 1078 h 986131"/>
              <a:gd name="connsiteX3" fmla="*/ 3330993 w 3864048"/>
              <a:gd name="connsiteY3" fmla="*/ 218792 h 986131"/>
              <a:gd name="connsiteX4" fmla="*/ 3862215 w 3864048"/>
              <a:gd name="connsiteY4" fmla="*/ 723890 h 986131"/>
              <a:gd name="connsiteX5" fmla="*/ 3174238 w 3864048"/>
              <a:gd name="connsiteY5" fmla="*/ 967730 h 986131"/>
              <a:gd name="connsiteX6" fmla="*/ 1075473 w 3864048"/>
              <a:gd name="connsiteY6" fmla="*/ 959021 h 986131"/>
              <a:gd name="connsiteX7" fmla="*/ 56570 w 3864048"/>
              <a:gd name="connsiteY7" fmla="*/ 854518 h 986131"/>
              <a:gd name="connsiteX8" fmla="*/ 178490 w 3864048"/>
              <a:gd name="connsiteY8" fmla="*/ 628095 h 98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048" h="986131">
                <a:moveTo>
                  <a:pt x="178490" y="628095"/>
                </a:moveTo>
                <a:cubicBezTo>
                  <a:pt x="265575" y="511981"/>
                  <a:pt x="265575" y="262335"/>
                  <a:pt x="579083" y="157832"/>
                </a:cubicBezTo>
                <a:cubicBezTo>
                  <a:pt x="892591" y="53329"/>
                  <a:pt x="1600889" y="-9082"/>
                  <a:pt x="2059541" y="1078"/>
                </a:cubicBezTo>
                <a:cubicBezTo>
                  <a:pt x="2518193" y="11238"/>
                  <a:pt x="3030547" y="98323"/>
                  <a:pt x="3330993" y="218792"/>
                </a:cubicBezTo>
                <a:cubicBezTo>
                  <a:pt x="3631439" y="339261"/>
                  <a:pt x="3888341" y="599067"/>
                  <a:pt x="3862215" y="723890"/>
                </a:cubicBezTo>
                <a:cubicBezTo>
                  <a:pt x="3836089" y="848713"/>
                  <a:pt x="3638695" y="928542"/>
                  <a:pt x="3174238" y="967730"/>
                </a:cubicBezTo>
                <a:cubicBezTo>
                  <a:pt x="2709781" y="1006918"/>
                  <a:pt x="1574764" y="973535"/>
                  <a:pt x="1075473" y="959021"/>
                </a:cubicBezTo>
                <a:cubicBezTo>
                  <a:pt x="576182" y="944507"/>
                  <a:pt x="206067" y="909672"/>
                  <a:pt x="56570" y="854518"/>
                </a:cubicBezTo>
                <a:cubicBezTo>
                  <a:pt x="-92927" y="799364"/>
                  <a:pt x="91405" y="744209"/>
                  <a:pt x="178490" y="628095"/>
                </a:cubicBezTo>
                <a:close/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17258EA-B442-4DB8-9179-348E2F6124E9}"/>
              </a:ext>
            </a:extLst>
          </p:cNvPr>
          <p:cNvGrpSpPr/>
          <p:nvPr/>
        </p:nvGrpSpPr>
        <p:grpSpPr>
          <a:xfrm>
            <a:off x="4183185" y="248284"/>
            <a:ext cx="3825629" cy="769798"/>
            <a:chOff x="3307674" y="291658"/>
            <a:chExt cx="3825629" cy="769798"/>
          </a:xfrm>
        </p:grpSpPr>
        <p:pic>
          <p:nvPicPr>
            <p:cNvPr id="17" name="Picture 6" descr="泰文】Bac Bac&amp;#39;s Diary is Moving! | Yabe-LINE貼圖代購| 台灣No.1，最便宜高效率的代購網">
              <a:extLst>
                <a:ext uri="{FF2B5EF4-FFF2-40B4-BE49-F238E27FC236}">
                  <a16:creationId xmlns:a16="http://schemas.microsoft.com/office/drawing/2014/main" id="{F15EFA43-26CA-44BC-85E0-7FD1E7F4C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674" y="291658"/>
              <a:ext cx="981669" cy="7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DA9C67D-49E1-4602-A613-75B7256B51CC}"/>
                </a:ext>
              </a:extLst>
            </p:cNvPr>
            <p:cNvSpPr/>
            <p:nvPr/>
          </p:nvSpPr>
          <p:spPr>
            <a:xfrm>
              <a:off x="4220326" y="353391"/>
              <a:ext cx="29129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Introduction</a:t>
              </a:r>
            </a:p>
          </p:txBody>
        </p:sp>
      </p:grpSp>
      <p:pic>
        <p:nvPicPr>
          <p:cNvPr id="20" name="圖片 19" descr="未提供說明。">
            <a:extLst>
              <a:ext uri="{FF2B5EF4-FFF2-40B4-BE49-F238E27FC236}">
                <a16:creationId xmlns:a16="http://schemas.microsoft.com/office/drawing/2014/main" id="{FEB9BEF1-DCD0-46BA-A141-B01E8DB0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1"/>
          <a:stretch>
            <a:fillRect/>
          </a:stretch>
        </p:blipFill>
        <p:spPr bwMode="auto">
          <a:xfrm>
            <a:off x="4498085" y="5247170"/>
            <a:ext cx="1195504" cy="1195504"/>
          </a:xfrm>
          <a:custGeom>
            <a:avLst/>
            <a:gdLst>
              <a:gd name="connsiteX0" fmla="*/ 764304 w 1528608"/>
              <a:gd name="connsiteY0" fmla="*/ 0 h 1528608"/>
              <a:gd name="connsiteX1" fmla="*/ 1528608 w 1528608"/>
              <a:gd name="connsiteY1" fmla="*/ 764304 h 1528608"/>
              <a:gd name="connsiteX2" fmla="*/ 764304 w 1528608"/>
              <a:gd name="connsiteY2" fmla="*/ 1528608 h 1528608"/>
              <a:gd name="connsiteX3" fmla="*/ 0 w 1528608"/>
              <a:gd name="connsiteY3" fmla="*/ 764304 h 1528608"/>
              <a:gd name="connsiteX4" fmla="*/ 764304 w 1528608"/>
              <a:gd name="connsiteY4" fmla="*/ 0 h 15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608" h="1528608">
                <a:moveTo>
                  <a:pt x="764304" y="0"/>
                </a:moveTo>
                <a:cubicBezTo>
                  <a:pt x="1186417" y="0"/>
                  <a:pt x="1528608" y="342191"/>
                  <a:pt x="1528608" y="764304"/>
                </a:cubicBezTo>
                <a:cubicBezTo>
                  <a:pt x="1528608" y="1186417"/>
                  <a:pt x="1186417" y="1528608"/>
                  <a:pt x="764304" y="1528608"/>
                </a:cubicBezTo>
                <a:cubicBezTo>
                  <a:pt x="342191" y="1528608"/>
                  <a:pt x="0" y="1186417"/>
                  <a:pt x="0" y="764304"/>
                </a:cubicBezTo>
                <a:cubicBezTo>
                  <a:pt x="0" y="342191"/>
                  <a:pt x="342191" y="0"/>
                  <a:pt x="764304" y="0"/>
                </a:cubicBezTo>
                <a:close/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56076D1-7471-4064-9ABD-C81D62C37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7872708"/>
                  </p:ext>
                </p:extLst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56076D1-7471-4064-9ABD-C81D62C37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13A2AE3-1C4E-498E-ACAC-22C2A7F21D3D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FB5E2A-C17A-48FA-9003-B746BA0F14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719"/>
            <a:ext cx="5607414" cy="560741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ECD52C-F217-4FDD-99F4-8E301AF49AC3}"/>
              </a:ext>
            </a:extLst>
          </p:cNvPr>
          <p:cNvSpPr txBox="1"/>
          <p:nvPr/>
        </p:nvSpPr>
        <p:spPr>
          <a:xfrm>
            <a:off x="2216727" y="5910522"/>
            <a:ext cx="117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by Yu-Cian</a:t>
            </a:r>
            <a:endParaRPr lang="zh-TW" altLang="en-US" sz="16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F66A34-BC95-4C52-A023-FD209B037F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9" b="31481"/>
          <a:stretch/>
        </p:blipFill>
        <p:spPr>
          <a:xfrm>
            <a:off x="5130265" y="1173182"/>
            <a:ext cx="6776186" cy="22558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0203E90-C6AB-4F29-AB72-2AC35A7B016D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57" b="51237"/>
          <a:stretch/>
        </p:blipFill>
        <p:spPr bwMode="auto">
          <a:xfrm>
            <a:off x="5300312" y="3584100"/>
            <a:ext cx="6250004" cy="2664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61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F763CC-B5A6-4A85-9569-3E062EE9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4" y="659210"/>
            <a:ext cx="5753575" cy="5539579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56076D1-7471-4064-9ABD-C81D62C37A9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928894" y="211158"/>
              <a:ext cx="1050831" cy="8069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0831" cy="806924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69485" ay="-1939449" az="-12805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模型 4" descr="Office Projector">
                <a:extLst>
                  <a:ext uri="{FF2B5EF4-FFF2-40B4-BE49-F238E27FC236}">
                    <a16:creationId xmlns:a16="http://schemas.microsoft.com/office/drawing/2014/main" id="{656076D1-7471-4064-9ABD-C81D62C37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28894" y="211158"/>
                <a:ext cx="1050831" cy="80692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13A2AE3-1C4E-498E-ACAC-22C2A7F21D3D}"/>
              </a:ext>
            </a:extLst>
          </p:cNvPr>
          <p:cNvSpPr txBox="1"/>
          <p:nvPr/>
        </p:nvSpPr>
        <p:spPr>
          <a:xfrm>
            <a:off x="11285740" y="239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9544602" lon="2361189" rev="18589543"/>
              </a:camera>
              <a:lightRig rig="threePt" dir="t"/>
            </a:scene3d>
          </a:bodyPr>
          <a:lstStyle/>
          <a:p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145D396-19C1-4DC0-8B1D-BBF6B2E8E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96" y="419294"/>
            <a:ext cx="4368895" cy="60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2321</Words>
  <Application>Microsoft Office PowerPoint</Application>
  <PresentationFormat>寬螢幕</PresentationFormat>
  <Paragraphs>531</Paragraphs>
  <Slides>39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1" baseType="lpstr">
      <vt:lpstr>MS PGothic</vt:lpstr>
      <vt:lpstr>Yu Gothic UI Semibold</vt:lpstr>
      <vt:lpstr>微軟正黑體</vt:lpstr>
      <vt:lpstr>新細明體</vt:lpstr>
      <vt:lpstr>Arial</vt:lpstr>
      <vt:lpstr>Calibri</vt:lpstr>
      <vt:lpstr>Calibri Light</vt:lpstr>
      <vt:lpstr>Ebrima</vt:lpstr>
      <vt:lpstr>Times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156</cp:revision>
  <dcterms:created xsi:type="dcterms:W3CDTF">2022-02-19T08:50:40Z</dcterms:created>
  <dcterms:modified xsi:type="dcterms:W3CDTF">2023-02-22T19:43:10Z</dcterms:modified>
</cp:coreProperties>
</file>